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73" r:id="rId2"/>
    <p:sldId id="380" r:id="rId3"/>
    <p:sldId id="290" r:id="rId4"/>
    <p:sldId id="379" r:id="rId5"/>
    <p:sldId id="291" r:id="rId6"/>
    <p:sldId id="292" r:id="rId7"/>
    <p:sldId id="309" r:id="rId8"/>
    <p:sldId id="310" r:id="rId9"/>
    <p:sldId id="293" r:id="rId10"/>
    <p:sldId id="322" r:id="rId11"/>
    <p:sldId id="325" r:id="rId12"/>
    <p:sldId id="315" r:id="rId13"/>
    <p:sldId id="332" r:id="rId14"/>
    <p:sldId id="333" r:id="rId15"/>
    <p:sldId id="329" r:id="rId16"/>
    <p:sldId id="317" r:id="rId17"/>
    <p:sldId id="336" r:id="rId18"/>
    <p:sldId id="321" r:id="rId19"/>
    <p:sldId id="323" r:id="rId20"/>
    <p:sldId id="337" r:id="rId21"/>
    <p:sldId id="338" r:id="rId22"/>
    <p:sldId id="339" r:id="rId23"/>
    <p:sldId id="340" r:id="rId24"/>
    <p:sldId id="341" r:id="rId25"/>
    <p:sldId id="342" r:id="rId26"/>
    <p:sldId id="347" r:id="rId27"/>
    <p:sldId id="348" r:id="rId28"/>
    <p:sldId id="346" r:id="rId29"/>
    <p:sldId id="349" r:id="rId30"/>
    <p:sldId id="311" r:id="rId31"/>
    <p:sldId id="294" r:id="rId32"/>
    <p:sldId id="350" r:id="rId33"/>
    <p:sldId id="352" r:id="rId34"/>
    <p:sldId id="353" r:id="rId35"/>
    <p:sldId id="354" r:id="rId36"/>
    <p:sldId id="365" r:id="rId37"/>
    <p:sldId id="360" r:id="rId38"/>
    <p:sldId id="362" r:id="rId39"/>
    <p:sldId id="363" r:id="rId40"/>
    <p:sldId id="366" r:id="rId41"/>
    <p:sldId id="295" r:id="rId42"/>
    <p:sldId id="358" r:id="rId43"/>
    <p:sldId id="370" r:id="rId44"/>
    <p:sldId id="373" r:id="rId45"/>
    <p:sldId id="296" r:id="rId46"/>
    <p:sldId id="372" r:id="rId47"/>
    <p:sldId id="374" r:id="rId48"/>
    <p:sldId id="297" r:id="rId49"/>
    <p:sldId id="298" r:id="rId50"/>
    <p:sldId id="299" r:id="rId51"/>
    <p:sldId id="376" r:id="rId52"/>
    <p:sldId id="300" r:id="rId53"/>
    <p:sldId id="377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8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A5B9-FDA1-481E-B64B-C9DA0DA8BED5}" type="datetimeFigureOut">
              <a:rPr lang="pt-BR" smtClean="0"/>
              <a:pPr/>
              <a:t>13/05/2017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67CAE-28F5-49EF-9A1D-4A44CC7BB0F3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05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6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4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67CAE-28F5-49EF-9A1D-4A44CC7BB0F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53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27.jpe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26.gif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gif"/><Relationship Id="rId15" Type="http://schemas.openxmlformats.org/officeDocument/2006/relationships/image" Target="../media/image69.pn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4" Type="http://schemas.openxmlformats.org/officeDocument/2006/relationships/image" Target="../media/image58.gif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10</a:t>
            </a:r>
          </a:p>
          <a:p>
            <a:r>
              <a:rPr lang="pt-BR" sz="4800" b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17-18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5 </a:t>
            </a:r>
            <a:r>
              <a:rPr lang="pt-BR" b="1" i="1" dirty="0"/>
              <a:t>E na sua testa estava escrito o nome: Mistério, a grande Babilônia, a mãe das prostituições e abominações da terra.</a:t>
            </a:r>
          </a:p>
          <a:p>
            <a:endParaRPr lang="pt-BR" b="1" i="1" dirty="0"/>
          </a:p>
          <a:p>
            <a:pPr algn="ctr"/>
            <a:r>
              <a:rPr lang="pt-BR" b="1" dirty="0"/>
              <a:t>Gên. 10:8-9 </a:t>
            </a:r>
          </a:p>
          <a:p>
            <a:pPr algn="ctr"/>
            <a:r>
              <a:rPr lang="pt-BR" b="1" dirty="0"/>
              <a:t>“</a:t>
            </a:r>
            <a:r>
              <a:rPr lang="pt-BR" b="1" i="1" dirty="0"/>
              <a:t>E </a:t>
            </a:r>
            <a:r>
              <a:rPr lang="pt-BR" b="1" i="1" dirty="0" err="1"/>
              <a:t>Cuxe</a:t>
            </a:r>
            <a:r>
              <a:rPr lang="pt-BR" b="1" i="1" dirty="0"/>
              <a:t> gerou a Ninrode; este começou a ser poderoso na terra.</a:t>
            </a:r>
            <a:r>
              <a:rPr lang="pt-BR" b="1" i="1" baseline="30000" dirty="0"/>
              <a:t> </a:t>
            </a:r>
            <a:r>
              <a:rPr lang="pt-BR" b="1" i="1" dirty="0"/>
              <a:t>E este foi poderoso caçador diante da face do SENHOR; por isso se diz: Como Ninrode, poderoso caçador diante do SENHOR</a:t>
            </a:r>
            <a:r>
              <a:rPr lang="pt-BR" b="1" dirty="0"/>
              <a:t>.”</a:t>
            </a:r>
          </a:p>
          <a:p>
            <a:endParaRPr lang="pt-BR" b="1" i="1" baseline="30000" dirty="0"/>
          </a:p>
          <a:p>
            <a:r>
              <a:rPr lang="pt-BR" b="1" i="1" baseline="30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sz="2000" dirty="0"/>
              <a:t>Quando Babilônia caiu para o exército de Dario, o medo, em 536 aC, o Pontífice ou sumo sacerdote dos mistérios babilônicos, fugiu com todos os seus tesouros, para o oeste. Após </a:t>
            </a:r>
            <a:r>
              <a:rPr lang="en-US" sz="2000" dirty="0" err="1"/>
              <a:t>vaguear</a:t>
            </a:r>
            <a:r>
              <a:rPr lang="pt-PT" sz="2000" dirty="0"/>
              <a:t> por um tempo, ele finalmente se estabeleceu na pequena cidade de Pérgamo, perto de Sardes.</a:t>
            </a:r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" name="Picture 23" descr="Assi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84984"/>
            <a:ext cx="4152609" cy="3384376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2915816" y="3861048"/>
            <a:ext cx="2304256" cy="100811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pt-PT" sz="2000" dirty="0"/>
              <a:t>Os gregos, basicamente, assumiram o império persa em uma rápida campanha militar, que durou cerca de oito anos.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alej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529719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alej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5297192" cy="39604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79301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Quando Alexandre o Grande morreu seus generais lutaram por 20 anos antes de separarem o que restou do império em quatro reinos para os quatro generais sobreviventes.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0152" y="2564904"/>
            <a:ext cx="289066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Cassandro tomou a </a:t>
            </a:r>
            <a:r>
              <a:rPr kumimoji="0" lang="pt-PT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Grécia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Ptolomeu assumiu </a:t>
            </a:r>
            <a:r>
              <a:rPr kumimoji="0" lang="pt-PT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Egito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Seleuco assumiu a </a:t>
            </a:r>
            <a:r>
              <a:rPr kumimoji="0" lang="pt-PT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Síria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o que restava do império oriental.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 reino de </a:t>
            </a:r>
            <a:r>
              <a:rPr kumimoji="0" lang="pt-PT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Trácia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foi para Lysimachus.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19433520">
            <a:off x="515791" y="3775377"/>
            <a:ext cx="732964" cy="891421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 rot="19433520">
            <a:off x="1226704" y="3438471"/>
            <a:ext cx="785937" cy="1121956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 rot="1053334">
            <a:off x="2023536" y="4023899"/>
            <a:ext cx="3259669" cy="1748821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 rot="16200000">
            <a:off x="828577" y="5012184"/>
            <a:ext cx="1654201" cy="1368153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alej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5297192" cy="39604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1135285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t-P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Alexander foi o primeiro rei ocidental a ser adorado como deus, o que ele tomou a partir do leste (Babilônia). Quando os quatro generais gregos dividiram seu império adotaram a maioria das idéias de Alexandre e, assim, se consideravam deuses na tradição que Alexander tinha começado. Assim, cada geral tornou-se a ligação entre o seu reino e do céu.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2226" name="Picture 2" descr="Image result for alexander the g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2601094" cy="328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r>
              <a:rPr lang="pt-PT" sz="2000" dirty="0"/>
              <a:t>Em 301 aC geral Lysimachus assumiu o território em torno de Pérgamo, que era então conhecido como o reino de Thrace. A cidade de Pérgamo começou a ser alargada, e floresceu como uma cidade. Em seguida, o reino de Thrace entrou em colapso e o reino de Pérgamo rapidamente levantou-se para conquistar a maior parte do território envolvente, na Ásia Menor. Os descendentes do babilônico pontífice aproveitou a oportunidade para subir de obscuridade e tornou-se rei-sacerdotes desta crescente poder de Pérgamo de 281 aC, começando com seu primeiro rei Attalus I.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Kingdom of Lysimach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3928" y="4164578"/>
            <a:ext cx="2630239" cy="253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4940" y="459662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Provinciaromana-Egito-p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13625"/>
            <a:ext cx="8028384" cy="5844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2000" dirty="0"/>
              <a:t> </a:t>
            </a:r>
            <a:r>
              <a:rPr lang="pt-PT" sz="2000" dirty="0"/>
              <a:t>Os romanos chegaram ao poder, e em 133 aC Attalus III, que foi pontífice e rei de Pérgamo, deu o seu reino para os romanos em seu testamento. Assim seu título (Sumo Pontífice (Pontifex Maximus), e sua posição como lider dos mistérios de Babliônio passou para Roma. </a:t>
            </a:r>
          </a:p>
          <a:p>
            <a:endParaRPr lang="pt-PT" sz="2000" dirty="0"/>
          </a:p>
          <a:p>
            <a:br>
              <a:rPr lang="pt-PT" sz="2000" dirty="0"/>
            </a:br>
            <a:endParaRPr lang="pt-B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418217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7394" y="380664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79912" y="4437112"/>
            <a:ext cx="1512168" cy="3135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pt-PT" sz="2000" dirty="0"/>
              <a:t>O título de Sumo Pontífice (Pontifex Maximus) começou a ser realizada pela Caesars em 63 aC, Isto é ilustrado aqui por uma moeda romana antiga de Augusto, com o título de o "Pont-Max", chefe dos mistérios.   </a:t>
            </a:r>
            <a:br>
              <a:rPr lang="pt-PT" sz="2000" dirty="0"/>
            </a:b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http://www.ancientresource.com/images/roman/romancoins/twelve-caesars/augustus-as-6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456102"/>
            <a:ext cx="7687684" cy="385321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3851920" y="4725144"/>
            <a:ext cx="576064" cy="108012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27984" y="3573016"/>
            <a:ext cx="72008" cy="936104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525963"/>
          </a:xfrm>
        </p:spPr>
        <p:txBody>
          <a:bodyPr>
            <a:noAutofit/>
          </a:bodyPr>
          <a:lstStyle/>
          <a:p>
            <a:pPr algn="ctr"/>
            <a:r>
              <a:rPr lang="pt-PT" sz="2000" dirty="0"/>
              <a:t>Os imperadores romanos (incluindo Constantine) continuou a exercer o cargo de Pontifex Maximus, até 376, quando Graciano, por razões cristãs, recusou. Ele reconheceu este título e posse como idólatra e blasfemo. Por esta altura, no entanto, o bispo de Roma tinha subido ao poder político e prestígio. Por conseguinte, em 378, Demasus, bispo de Roma, foi eleita a Pontifex Maximus - o sumo sacerdote dos mistérios! Assim, através dos anos a Igreja Católica tem absorvido muitos dos simbolos, rituais e dogmas dos Mistérios de Babilônia.</a:t>
            </a:r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https://upload.wikimedia.org/wikipedia/commons/thumb/f/fa/Saintdamasus.jpg/220px-Saintdama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32165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5 </a:t>
            </a:r>
            <a:r>
              <a:rPr lang="pt-BR" b="1" i="1" dirty="0"/>
              <a:t>E na sua testa estava escrito o nome: Mistério, a grande Babilônia, a mãe das prostituições e abominações da terra.</a:t>
            </a:r>
          </a:p>
          <a:p>
            <a:endParaRPr lang="pt-BR" b="1" i="1" dirty="0"/>
          </a:p>
          <a:p>
            <a:r>
              <a:rPr lang="pt-BR" b="1" dirty="0"/>
              <a:t>Eu tenho três livros na minha biblioteca que mostra sua influencia sobre o mundo. Este estudo é muito interessante, mas pouco valor para ganhar os católicos para Cristo.</a:t>
            </a:r>
            <a:endParaRPr lang="pt-BR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  <p:pic>
        <p:nvPicPr>
          <p:cNvPr id="6" name="Picture 5" descr="1637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8243" y="4869160"/>
            <a:ext cx="1441167" cy="1944216"/>
          </a:xfrm>
          <a:prstGeom prst="rect">
            <a:avLst/>
          </a:prstGeom>
        </p:spPr>
      </p:pic>
      <p:pic>
        <p:nvPicPr>
          <p:cNvPr id="7" name="Picture 6" descr="Untitled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97152"/>
            <a:ext cx="1299479" cy="2060848"/>
          </a:xfrm>
          <a:prstGeom prst="rect">
            <a:avLst/>
          </a:prstGeom>
        </p:spPr>
      </p:pic>
      <p:pic>
        <p:nvPicPr>
          <p:cNvPr id="8" name="Picture 7" descr="índi15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818548"/>
            <a:ext cx="1430660" cy="2039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07904" y="1052736"/>
            <a:ext cx="4176464" cy="136815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ounded Rectangle 7"/>
          <p:cNvSpPr/>
          <p:nvPr/>
        </p:nvSpPr>
        <p:spPr>
          <a:xfrm>
            <a:off x="4355976" y="2467382"/>
            <a:ext cx="1224136" cy="439061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Deixe</a:t>
            </a:r>
            <a:r>
              <a:rPr lang="en-US" sz="2000" dirty="0"/>
              <a:t>-me </a:t>
            </a:r>
            <a:r>
              <a:rPr lang="en-US" sz="2000" dirty="0" err="1"/>
              <a:t>ilustratar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mistérios</a:t>
            </a:r>
            <a:r>
              <a:rPr lang="en-US" sz="2000" dirty="0"/>
              <a:t> de </a:t>
            </a:r>
            <a:r>
              <a:rPr lang="en-US" sz="2000" dirty="0" err="1"/>
              <a:t>Babilônia</a:t>
            </a:r>
            <a:r>
              <a:rPr lang="en-US" sz="2000" dirty="0"/>
              <a:t> tem </a:t>
            </a:r>
            <a:r>
              <a:rPr lang="en-US" sz="2000" dirty="0" err="1"/>
              <a:t>contaminado</a:t>
            </a:r>
            <a:r>
              <a:rPr lang="en-US" sz="2000" dirty="0"/>
              <a:t> o </a:t>
            </a:r>
            <a:r>
              <a:rPr lang="en-US" sz="2000" dirty="0" err="1"/>
              <a:t>mudo</a:t>
            </a:r>
            <a:r>
              <a:rPr lang="en-US" sz="2000" dirty="0"/>
              <a:t> </a:t>
            </a:r>
            <a:r>
              <a:rPr lang="en-US" sz="2000" dirty="0" err="1"/>
              <a:t>inteiro</a:t>
            </a:r>
            <a:r>
              <a:rPr lang="en-US" sz="2000" dirty="0"/>
              <a:t>.</a:t>
            </a:r>
          </a:p>
          <a:p>
            <a:pPr algn="ctr"/>
            <a:endParaRPr lang="en-US" sz="2000" dirty="0"/>
          </a:p>
          <a:p>
            <a:r>
              <a:rPr lang="pt-BR" sz="2000" dirty="0"/>
              <a:t>A Enciclopédia Britânica cita </a:t>
            </a:r>
            <a:r>
              <a:rPr lang="pt-BR" sz="2000" b="1" dirty="0" err="1"/>
              <a:t>Semiramis</a:t>
            </a:r>
            <a:r>
              <a:rPr lang="pt-BR" sz="2000" dirty="0"/>
              <a:t> como uma personagem histórica a quem se atribui a fundação de Babilônia e a primeira </a:t>
            </a:r>
            <a:r>
              <a:rPr lang="pt-BR" sz="2000" dirty="0" err="1"/>
              <a:t>suma-sacerdotiza</a:t>
            </a:r>
            <a:r>
              <a:rPr lang="pt-BR" sz="2000" dirty="0"/>
              <a:t> de uma religião. Ela era casada com Ninrode  e a Bíblia diz que Ninrode é o fundador de Babilônia.</a:t>
            </a:r>
          </a:p>
          <a:p>
            <a:br>
              <a:rPr lang="pt-BR" sz="2000" dirty="0"/>
            </a:br>
            <a:r>
              <a:rPr lang="pt-BR" sz="2000" dirty="0"/>
              <a:t>Ninrode se deificou como Deus. Depois que Ninrode morreu, talvez por um ato de justiça, sua esposa Semiramis tomou seu lugar e foi deificada também. Ela engravidou e dizia ter um presente dos deuses (nascimento virginal). Ela declarou que o menino - que se chamou </a:t>
            </a:r>
            <a:r>
              <a:rPr lang="pt-BR" sz="2000" b="1" dirty="0" err="1"/>
              <a:t>Tamuz</a:t>
            </a:r>
            <a:r>
              <a:rPr lang="pt-BR" sz="2000" dirty="0"/>
              <a:t> - era a reencarnação de Ninrode.  </a:t>
            </a:r>
            <a:r>
              <a:rPr lang="en-US" sz="2000" dirty="0"/>
              <a:t> 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Autofit/>
          </a:bodyPr>
          <a:lstStyle/>
          <a:p>
            <a:r>
              <a:rPr lang="pt-BR" sz="2000" b="1" dirty="0"/>
              <a:t>Quando </a:t>
            </a:r>
            <a:r>
              <a:rPr lang="pt-BR" sz="2000" b="1" dirty="0" err="1"/>
              <a:t>Tamuz</a:t>
            </a:r>
            <a:r>
              <a:rPr lang="pt-BR" sz="2000" b="1" dirty="0"/>
              <a:t> era moço e estava caçando nas matas, foi morto por um porco selvagem. </a:t>
            </a:r>
            <a:r>
              <a:rPr lang="pt-BR" sz="2000" b="1" dirty="0" err="1"/>
              <a:t>Semiramis</a:t>
            </a:r>
            <a:r>
              <a:rPr lang="pt-BR" sz="2000" b="1" dirty="0"/>
              <a:t> então, com todas as mulheres que serviam na sua religião, choraram e jejuaram por 40 dias, no final dos quais, de acordo com a lenda babilônica, </a:t>
            </a:r>
            <a:r>
              <a:rPr lang="pt-BR" sz="2000" b="1" dirty="0" err="1"/>
              <a:t>Tamuz</a:t>
            </a:r>
            <a:r>
              <a:rPr lang="pt-BR" sz="2000" b="1" dirty="0"/>
              <a:t> foi trazido de volta à vida. Isto foi uma demonstração do poder da mãe. Ela começou a ser adorada com o título de "rainha dos céus" ou "deusa mãe". O símbolo desta religião foi a imagem da mãe com a criança nos braços conhecido como "o mistério da mãe com a criança".</a:t>
            </a:r>
            <a:br>
              <a:rPr lang="pt-BR" sz="2000" b="1" dirty="0"/>
            </a:br>
            <a:endParaRPr lang="pt-BR" sz="2000" b="1" dirty="0"/>
          </a:p>
          <a:p>
            <a:pPr algn="ctr"/>
            <a:r>
              <a:rPr lang="pt-BR" sz="2000" b="1" dirty="0"/>
              <a:t>Ezequiel 8:13-14 </a:t>
            </a:r>
          </a:p>
          <a:p>
            <a:pPr algn="ctr"/>
            <a:r>
              <a:rPr lang="pt-BR" sz="2000" b="1" dirty="0"/>
              <a:t>“</a:t>
            </a:r>
            <a:r>
              <a:rPr lang="pt-BR" sz="2000" b="1" i="1" dirty="0"/>
              <a:t>E disse-me: Ainda tornarás a ver maiores abominações, que estes fazem. E levou-me à entrada da porta da casa do SENHOR, que está do lado norte, e eis que estavam ali mulheres assentadas chorando a </a:t>
            </a:r>
            <a:r>
              <a:rPr lang="pt-BR" sz="2000" b="1" i="1" u="sng" dirty="0" err="1"/>
              <a:t>Tamuz</a:t>
            </a:r>
            <a:r>
              <a:rPr lang="pt-BR" sz="2000" b="1" i="1" dirty="0"/>
              <a:t>.”</a:t>
            </a:r>
            <a:r>
              <a:rPr lang="en-US" sz="2000" dirty="0"/>
              <a:t> 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Jeremias 7:18 </a:t>
            </a:r>
          </a:p>
          <a:p>
            <a:pPr algn="ctr"/>
            <a:r>
              <a:rPr lang="pt-BR" sz="2000" b="1" dirty="0"/>
              <a:t>“</a:t>
            </a:r>
            <a:r>
              <a:rPr lang="pt-BR" sz="2000" b="1" i="1" dirty="0"/>
              <a:t>Os filhos apanham a lenha, e os pais acendem o fogo, e as mulheres preparam a massa, para fazerem bolos à </a:t>
            </a:r>
            <a:r>
              <a:rPr lang="pt-BR" sz="2000" b="1" i="1" u="sng" dirty="0"/>
              <a:t>rainha dos céus</a:t>
            </a:r>
            <a:r>
              <a:rPr lang="pt-BR" sz="2000" b="1" i="1" dirty="0"/>
              <a:t>, e oferecem libações a outros deuses, para me provocarem à ira</a:t>
            </a:r>
            <a:r>
              <a:rPr lang="pt-BR" sz="2000" b="1" dirty="0"/>
              <a:t>.”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Jeremias 44:17-19 </a:t>
            </a:r>
          </a:p>
          <a:p>
            <a:pPr algn="ctr"/>
            <a:r>
              <a:rPr lang="pt-BR" sz="2000" b="1" dirty="0"/>
              <a:t>“</a:t>
            </a:r>
            <a:r>
              <a:rPr lang="pt-BR" sz="2000" b="1" i="1" dirty="0"/>
              <a:t>Mas certamente cumpriremos toda a palavra que saiu da nossa boca, queimando incenso à </a:t>
            </a:r>
            <a:r>
              <a:rPr lang="pt-BR" sz="2000" b="1" i="1" u="sng" dirty="0"/>
              <a:t>rainha dos céus</a:t>
            </a:r>
            <a:r>
              <a:rPr lang="pt-BR" sz="2000" b="1" i="1" dirty="0"/>
              <a:t>, e oferecendo-lhe libações, como nós e nossos pais, nossos reis e nossos príncipes, temos feito, nas cidades de Judá, e nas ruas de Jerusalém; e então tínhamos fartura de pão, e andávamos alegres, e não víamos mal algum. Mas desde que cessamos de queimar incenso </a:t>
            </a:r>
            <a:r>
              <a:rPr lang="pt-BR" sz="2000" b="1" i="1" u="sng" dirty="0"/>
              <a:t>à rainha dos céus</a:t>
            </a:r>
            <a:r>
              <a:rPr lang="pt-BR" sz="2000" b="1" i="1" dirty="0"/>
              <a:t>, e de lhe oferecer libações, tivemos falta de tudo, e fomos consumidos pela espada e pela fome. E quando nós queimávamos incenso à </a:t>
            </a:r>
            <a:r>
              <a:rPr lang="pt-BR" sz="2000" b="1" i="1" u="sng" dirty="0"/>
              <a:t>rainha dos céus</a:t>
            </a:r>
            <a:r>
              <a:rPr lang="pt-BR" sz="2000" b="1" i="1" dirty="0"/>
              <a:t>, e lhe oferecíamos libações, acaso lhe fizemos bolos, para a adorar, e oferecemos-lhe libações sem nossos maridos?</a:t>
            </a:r>
            <a:r>
              <a:rPr lang="pt-BR" sz="2000" b="1" dirty="0"/>
              <a:t>”</a:t>
            </a:r>
            <a:r>
              <a:rPr lang="en-US" sz="2000" b="1" dirty="0"/>
              <a:t> </a:t>
            </a:r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Jeremias 44:25</a:t>
            </a:r>
          </a:p>
          <a:p>
            <a:pPr algn="ctr"/>
            <a:r>
              <a:rPr lang="pt-BR" sz="2000" b="1" dirty="0"/>
              <a:t>“</a:t>
            </a:r>
            <a:r>
              <a:rPr lang="pt-BR" sz="2000" b="1" i="1" dirty="0"/>
              <a:t>Assim fala o SENHOR dos Exércitos, Deus de Israel, dizendo: Vós e vossas mulheres não somente falastes por vossa boca, senão também o cumpristes por vossas mãos, dizendo: Certamente cumpriremos os nossos votos que fizemos de queimar incenso à </a:t>
            </a:r>
            <a:r>
              <a:rPr lang="pt-BR" sz="2000" b="1" i="1" u="sng" dirty="0"/>
              <a:t>rainha dos céus </a:t>
            </a:r>
            <a:r>
              <a:rPr lang="pt-BR" sz="2000" b="1" i="1" dirty="0"/>
              <a:t>e de lhe oferecer libações; confirmai, pois, os vossos votos, e perfeitamente cumpri-os.”</a:t>
            </a:r>
            <a:r>
              <a:rPr lang="en-US" sz="2000" b="1" i="1" dirty="0"/>
              <a:t> </a:t>
            </a:r>
          </a:p>
          <a:p>
            <a:pPr algn="ctr"/>
            <a:endParaRPr lang="en-US" sz="2000" b="1" i="1" dirty="0"/>
          </a:p>
          <a:p>
            <a:pPr algn="ctr"/>
            <a:endParaRPr lang="en-US" sz="2000" b="1" i="1" dirty="0"/>
          </a:p>
          <a:p>
            <a:pPr algn="ctr"/>
            <a:r>
              <a:rPr lang="pt-PT" sz="2000" b="1" dirty="0"/>
              <a:t>Os mistérios da Babilônia foram entrelaçados com as crenças pagãs locais, mas ainda permanecem como seu núcleo.</a:t>
            </a:r>
            <a:endParaRPr lang="pt-B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363272" cy="792088"/>
          </a:xfrm>
        </p:spPr>
        <p:txBody>
          <a:bodyPr>
            <a:noAutofit/>
          </a:bodyPr>
          <a:lstStyle/>
          <a:p>
            <a:pPr algn="ctr"/>
            <a:r>
              <a:rPr lang="pt-BR" sz="2000" dirty="0"/>
              <a:t>Dos Mistérios de Babilônia temos um trindade de </a:t>
            </a:r>
            <a:r>
              <a:rPr lang="pt-BR" sz="2000" dirty="0" err="1"/>
              <a:t>Semiramis</a:t>
            </a:r>
            <a:r>
              <a:rPr lang="pt-BR" sz="2000" dirty="0"/>
              <a:t>, Ninrode e </a:t>
            </a:r>
            <a:r>
              <a:rPr lang="pt-BR" sz="2000" dirty="0" err="1"/>
              <a:t>Tamuz</a:t>
            </a:r>
            <a:r>
              <a:rPr lang="pt-BR" sz="2000" dirty="0"/>
              <a:t>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r>
              <a:rPr lang="pt-BR" sz="2000" dirty="0"/>
              <a:t>r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Pict97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59542"/>
            <a:ext cx="4686328" cy="4681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2060848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 trindade passou para outros 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paises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 nomes diferentes. Por exemplo, os egípcios também acreditavam que seus deuses formaram uma trindade de Isis, 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Horus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Seb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>
              <a:spcBef>
                <a:spcPct val="20000"/>
              </a:spcBef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14" name="Picture 13" descr="osirus-horus-i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293096"/>
            <a:ext cx="1800200" cy="246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Autofit/>
          </a:bodyPr>
          <a:lstStyle/>
          <a:p>
            <a:pPr lvl="0" algn="ctr"/>
            <a:r>
              <a:rPr lang="pt-BR" sz="2000" dirty="0"/>
              <a:t>Rapidamente esta religião e seus deuses se estendeu pelo mundo. Os nomes eram outros, de acordo com as diferentes línguas, mas o culto à mãe com o filho era o mesmo. A</a:t>
            </a:r>
            <a:r>
              <a:rPr lang="pt-BR" sz="2000" dirty="0">
                <a:solidFill>
                  <a:prstClr val="black"/>
                </a:solidFill>
              </a:rPr>
              <a:t> idade mais popular era de mãe e filho.</a:t>
            </a:r>
          </a:p>
          <a:p>
            <a:pPr algn="ctr"/>
            <a:br>
              <a:rPr lang="pt-BR" sz="2000" dirty="0"/>
            </a:br>
            <a:r>
              <a:rPr lang="pt-BR" sz="2000" dirty="0"/>
              <a:t> </a:t>
            </a:r>
            <a:br>
              <a:rPr lang="pt-BR" sz="2000" dirty="0"/>
            </a:br>
            <a:r>
              <a:rPr lang="pt-BR" sz="2000" b="1" dirty="0"/>
              <a:t> </a:t>
            </a:r>
            <a:endParaRPr lang="pt-BR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Untit734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02" y="2556629"/>
            <a:ext cx="1281705" cy="277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998" y="5353977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Semiramis</a:t>
            </a:r>
            <a:r>
              <a:rPr lang="pt-BR" b="1" dirty="0"/>
              <a:t>  (</a:t>
            </a:r>
            <a:r>
              <a:rPr lang="pt-BR" b="1" dirty="0" err="1"/>
              <a:t>Ishtare</a:t>
            </a:r>
            <a:r>
              <a:rPr lang="pt-BR" b="1" dirty="0"/>
              <a:t>) e </a:t>
            </a:r>
            <a:r>
              <a:rPr lang="pt-BR" b="1" dirty="0" err="1"/>
              <a:t>Tamuz</a:t>
            </a:r>
            <a:endParaRPr lang="pt-BR" b="1" dirty="0"/>
          </a:p>
          <a:p>
            <a:pPr algn="ctr"/>
            <a:endParaRPr lang="pt-BR" b="1" u="sng" dirty="0"/>
          </a:p>
          <a:p>
            <a:pPr algn="ctr"/>
            <a:r>
              <a:rPr lang="pt-BR" b="1" u="sng" dirty="0"/>
              <a:t>Babilônia</a:t>
            </a:r>
            <a:endParaRPr lang="pt-BR" b="1" dirty="0"/>
          </a:p>
        </p:txBody>
      </p:sp>
      <p:pic>
        <p:nvPicPr>
          <p:cNvPr id="7" name="Picture 4" descr="http://www.granddesignexposed.com/indexmystery/2chap/204deva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810" y="2564904"/>
            <a:ext cx="1818716" cy="28083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65826" y="539873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Devake</a:t>
            </a:r>
            <a:r>
              <a:rPr lang="pt-BR" b="1" dirty="0"/>
              <a:t> e </a:t>
            </a:r>
            <a:r>
              <a:rPr lang="pt-BR" b="1" dirty="0" err="1"/>
              <a:t>Krishna</a:t>
            </a:r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Índia - Hinduísmo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11" name="Picture 2" descr="indra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554" y="2564904"/>
            <a:ext cx="1905000" cy="2867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72048" y="547073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Isi</a:t>
            </a:r>
            <a:r>
              <a:rPr lang="pt-BR" b="1" dirty="0"/>
              <a:t>  e </a:t>
            </a:r>
            <a:r>
              <a:rPr lang="pt-BR" b="1" dirty="0" err="1"/>
              <a:t>Iswara</a:t>
            </a:r>
            <a:r>
              <a:rPr lang="pt-BR" b="1" dirty="0"/>
              <a:t> </a:t>
            </a:r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Índia - Hinduísmo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79874" name="Picture 2" descr="http://1.bp.blogspot.com/-Kv_TND9ssDw/Td8IPz6oOlI/AAAAAAAAMvo/uyGqcalpnVA/s1600/Nam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0158" y="2564904"/>
            <a:ext cx="1720152" cy="27363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53146" y="5342220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Nammu</a:t>
            </a:r>
            <a:r>
              <a:rPr lang="pt-BR" b="1" dirty="0"/>
              <a:t> e </a:t>
            </a:r>
            <a:r>
              <a:rPr lang="pt-BR" b="1" dirty="0" err="1"/>
              <a:t>Enki</a:t>
            </a:r>
            <a:r>
              <a:rPr lang="pt-BR" b="1" dirty="0"/>
              <a:t>  </a:t>
            </a:r>
          </a:p>
          <a:p>
            <a:pPr algn="ctr"/>
            <a:endParaRPr lang="pt-BR" b="1" dirty="0"/>
          </a:p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Suméria</a:t>
            </a:r>
          </a:p>
          <a:p>
            <a:pPr algn="ctr"/>
            <a:endParaRPr lang="pt-B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67292" y="546903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Matrika</a:t>
            </a:r>
            <a:r>
              <a:rPr lang="en-US" b="1" dirty="0"/>
              <a:t> e </a:t>
            </a:r>
            <a:r>
              <a:rPr lang="en-US" b="1" dirty="0" err="1"/>
              <a:t>filho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u="sng" dirty="0" err="1"/>
              <a:t>Índia</a:t>
            </a:r>
            <a:endParaRPr lang="pt-BR" b="1" u="sng" dirty="0"/>
          </a:p>
        </p:txBody>
      </p:sp>
      <p:pic>
        <p:nvPicPr>
          <p:cNvPr id="17" name="Picture 10" descr="https://s-media-cache-ak0.pinimg.com/564x/da/db/8f/dadb8f3938cfb5b69cab662cca9d44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4768" y="2588711"/>
            <a:ext cx="1899720" cy="285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Autofit/>
          </a:bodyPr>
          <a:lstStyle/>
          <a:p>
            <a:pPr lvl="0" algn="ctr"/>
            <a:r>
              <a:rPr lang="pt-BR" sz="2000" dirty="0"/>
              <a:t>Rapidamente esta religião e seus deuses se estendeu pelo mundo. Os nomes eram outros, de acordo com as diferentes línguas, mas o culto à mãe com o filho era o mesmo. A</a:t>
            </a:r>
            <a:r>
              <a:rPr lang="pt-BR" sz="2000" dirty="0">
                <a:solidFill>
                  <a:prstClr val="black"/>
                </a:solidFill>
              </a:rPr>
              <a:t> idade mais popular era de mãe e filho.</a:t>
            </a:r>
          </a:p>
          <a:p>
            <a:pPr algn="ctr"/>
            <a:br>
              <a:rPr lang="pt-BR" sz="2000" dirty="0"/>
            </a:br>
            <a:r>
              <a:rPr lang="pt-BR" sz="2000" dirty="0"/>
              <a:t> </a:t>
            </a:r>
            <a:br>
              <a:rPr lang="pt-BR" sz="2000" dirty="0"/>
            </a:br>
            <a:r>
              <a:rPr lang="pt-BR" sz="2000" b="1" dirty="0"/>
              <a:t> </a:t>
            </a:r>
            <a:endParaRPr lang="pt-BR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030" y="543005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Shing</a:t>
            </a:r>
            <a:r>
              <a:rPr lang="pt-BR" b="1" dirty="0"/>
              <a:t> Moo e Ma </a:t>
            </a:r>
            <a:r>
              <a:rPr lang="pt-BR" b="1" dirty="0" err="1"/>
              <a:t>Tsoopo</a:t>
            </a:r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China e Japão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8028" y="549109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Ceres </a:t>
            </a:r>
            <a:r>
              <a:rPr lang="pt-BR" b="1" dirty="0" err="1"/>
              <a:t>or</a:t>
            </a:r>
            <a:r>
              <a:rPr lang="pt-BR" b="1" dirty="0"/>
              <a:t> Irene e </a:t>
            </a:r>
            <a:r>
              <a:rPr lang="pt-BR" b="1" dirty="0" err="1"/>
              <a:t>Plutus</a:t>
            </a:r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Grécia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1023" y="5404540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Guanyin</a:t>
            </a:r>
            <a:r>
              <a:rPr lang="en-US" b="1" dirty="0"/>
              <a:t> e </a:t>
            </a:r>
            <a:r>
              <a:rPr lang="en-US" b="1" dirty="0" err="1"/>
              <a:t>filho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u="sng" dirty="0" err="1"/>
              <a:t>Budismo</a:t>
            </a:r>
            <a:endParaRPr lang="pt-BR" b="1" u="sng" dirty="0"/>
          </a:p>
          <a:p>
            <a:pPr algn="ctr"/>
            <a:endParaRPr lang="pt-B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04728" y="547011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Deusa do sol de</a:t>
            </a:r>
            <a:r>
              <a:rPr lang="en-US" b="1" dirty="0"/>
              <a:t> </a:t>
            </a:r>
            <a:r>
              <a:rPr lang="en-US" b="1" dirty="0" err="1"/>
              <a:t>Arinna</a:t>
            </a:r>
            <a:r>
              <a:rPr lang="en-US" b="1" dirty="0"/>
              <a:t> </a:t>
            </a:r>
          </a:p>
          <a:p>
            <a:pPr algn="ctr"/>
            <a:endParaRPr lang="en-US" b="1" dirty="0"/>
          </a:p>
          <a:p>
            <a:pPr algn="ctr"/>
            <a:r>
              <a:rPr lang="pt-BR" b="1" u="sng" dirty="0"/>
              <a:t>Hititas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86020" name="Picture 4" descr="http://4.bp.blogspot.com/_QtNfd59UP1w/TTMkGbYT1SI/AAAAAAAAAC0/9W-74LWG2H4/s1600/Irene+and+plut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063" y="2771240"/>
            <a:ext cx="1841911" cy="2705308"/>
          </a:xfrm>
          <a:prstGeom prst="rect">
            <a:avLst/>
          </a:prstGeom>
          <a:noFill/>
        </p:spPr>
      </p:pic>
      <p:pic>
        <p:nvPicPr>
          <p:cNvPr id="86022" name="Picture 6" descr="http://1.bp.blogspot.com/-7QSjyAiizmY/TzFMJKL54UI/AAAAAAAAAPA/IiigcxvbqP8/s1600/shingm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010" y="2740244"/>
            <a:ext cx="1728191" cy="2662348"/>
          </a:xfrm>
          <a:prstGeom prst="rect">
            <a:avLst/>
          </a:prstGeom>
          <a:noFill/>
        </p:spPr>
      </p:pic>
      <p:pic>
        <p:nvPicPr>
          <p:cNvPr id="18" name="Picture 6" descr="https://s-media-cache-ak0.pinimg.com/236x/24/7c/44/247c44257d81c04930d2d4615074bb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210" y="2740244"/>
            <a:ext cx="1512168" cy="2708754"/>
          </a:xfrm>
          <a:prstGeom prst="rect">
            <a:avLst/>
          </a:prstGeom>
          <a:noFill/>
        </p:spPr>
      </p:pic>
      <p:pic>
        <p:nvPicPr>
          <p:cNvPr id="86024" name="Picture 8" descr="https://s-media-cache-ak0.pinimg.com/236x/49/01/80/4901805159a4aaa983cdcfa19e641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732" y="2675692"/>
            <a:ext cx="1740562" cy="2728848"/>
          </a:xfrm>
          <a:prstGeom prst="rect">
            <a:avLst/>
          </a:prstGeom>
          <a:noFill/>
        </p:spPr>
      </p:pic>
      <p:pic>
        <p:nvPicPr>
          <p:cNvPr id="16" name="Picture 2" descr="Isis Babylonian Mot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8888" y="2757716"/>
            <a:ext cx="1512168" cy="27219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88904" y="551405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Ísis e </a:t>
            </a:r>
            <a:r>
              <a:rPr lang="pt-BR" b="1" dirty="0" err="1"/>
              <a:t>Hórus</a:t>
            </a:r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Egito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Autofit/>
          </a:bodyPr>
          <a:lstStyle/>
          <a:p>
            <a:pPr lvl="0" algn="ctr"/>
            <a:r>
              <a:rPr lang="pt-BR" sz="2000" dirty="0"/>
              <a:t>Rapidamente esta religião e seus deuses se estendeu pelo mundo. Os nomes eram outros, de acordo com as diferentes línguas, mas o culto à mãe com o filho era o mesmo. A</a:t>
            </a:r>
            <a:r>
              <a:rPr lang="pt-BR" sz="2000" dirty="0">
                <a:solidFill>
                  <a:prstClr val="black"/>
                </a:solidFill>
              </a:rPr>
              <a:t> idade mais popular era de mãe e filho.</a:t>
            </a:r>
          </a:p>
          <a:p>
            <a:pPr algn="ctr"/>
            <a:br>
              <a:rPr lang="pt-BR" sz="2000" dirty="0"/>
            </a:br>
            <a:r>
              <a:rPr lang="pt-BR" sz="2000" b="1" dirty="0"/>
              <a:t> </a:t>
            </a:r>
            <a:endParaRPr lang="pt-BR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9" y="549109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Afrodite e Eros </a:t>
            </a:r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Grécia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4932" y="553664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Venus e Cupido  </a:t>
            </a:r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Roma</a:t>
            </a:r>
          </a:p>
          <a:p>
            <a:pPr algn="ctr"/>
            <a:endParaRPr lang="pt-B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65770" y="550659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Fortuna e </a:t>
            </a:r>
            <a:r>
              <a:rPr lang="pt-BR" b="1" dirty="0" err="1"/>
              <a:t>Jupitor-puer</a:t>
            </a:r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Roma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3234" y="549109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Eirene</a:t>
            </a:r>
            <a:r>
              <a:rPr lang="pt-BR" b="1" dirty="0"/>
              <a:t> e </a:t>
            </a:r>
            <a:r>
              <a:rPr lang="pt-BR" b="1" dirty="0" err="1"/>
              <a:t>Pluto</a:t>
            </a:r>
            <a:r>
              <a:rPr lang="pt-BR" b="1" dirty="0"/>
              <a:t> 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u="sng" dirty="0"/>
              <a:t>Grécia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16" name="Picture 2" descr="https://upload.wikimedia.org/wikipedia/commons/5/58/Dresden-Venus-A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98810"/>
            <a:ext cx="1728193" cy="2589148"/>
          </a:xfrm>
          <a:prstGeom prst="rect">
            <a:avLst/>
          </a:prstGeom>
          <a:noFill/>
        </p:spPr>
      </p:pic>
      <p:pic>
        <p:nvPicPr>
          <p:cNvPr id="87042" name="Picture 2" descr="http://2.bp.blogspot.com/-c8TUlziYyHk/VPYx6W6veXI/AAAAAAAAA34/lNhyglOsRpE/s1600/batoni-venus-y-cupido-pintores-y-pinturas-juan-carlos-bov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513" y="2883794"/>
            <a:ext cx="1935576" cy="2658190"/>
          </a:xfrm>
          <a:prstGeom prst="rect">
            <a:avLst/>
          </a:prstGeom>
          <a:noFill/>
        </p:spPr>
      </p:pic>
      <p:pic>
        <p:nvPicPr>
          <p:cNvPr id="87044" name="Picture 4" descr="https://cdn.superstock.com/4409/Download/4409-96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701" y="2924324"/>
            <a:ext cx="1258392" cy="2592288"/>
          </a:xfrm>
          <a:prstGeom prst="rect">
            <a:avLst/>
          </a:prstGeom>
          <a:noFill/>
        </p:spPr>
      </p:pic>
      <p:pic>
        <p:nvPicPr>
          <p:cNvPr id="87046" name="Picture 6" descr="http://i980.photobucket.com/albums/ae289/Temple_Of_Fortuna/FortunaStatueGiveCredittoArchaologi.jpg?a=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563" y="2898810"/>
            <a:ext cx="3456384" cy="259228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99591" y="3546882"/>
            <a:ext cx="432048" cy="2160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4355976" y="3618890"/>
            <a:ext cx="288032" cy="2160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Autofit/>
          </a:bodyPr>
          <a:lstStyle/>
          <a:p>
            <a:br>
              <a:rPr lang="pt-BR" sz="2000" dirty="0"/>
            </a:br>
            <a:r>
              <a:rPr lang="pt-BR" sz="2000" dirty="0"/>
              <a:t>.</a:t>
            </a:r>
            <a:br>
              <a:rPr lang="pt-BR" sz="2000" dirty="0"/>
            </a:br>
            <a:r>
              <a:rPr lang="pt-BR" sz="2000" dirty="0"/>
              <a:t>.</a:t>
            </a:r>
          </a:p>
          <a:p>
            <a:r>
              <a:rPr lang="pt-BR" sz="2000" dirty="0"/>
              <a:t> </a:t>
            </a:r>
          </a:p>
          <a:p>
            <a:r>
              <a:rPr lang="pt-BR" sz="2000" dirty="0"/>
              <a:t>  </a:t>
            </a:r>
          </a:p>
          <a:p>
            <a:r>
              <a:rPr lang="pt-BR" sz="2000" dirty="0"/>
              <a:t> </a:t>
            </a:r>
          </a:p>
          <a:p>
            <a:endParaRPr lang="pt-BR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4996" name="Picture 4" descr="http://geology.com/world/world-physical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5199"/>
            <a:ext cx="9144000" cy="59328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8574" y="372922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401725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393305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2280" y="380123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8172" y="366826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0534" y="342569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1570" y="35387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4952" y="342609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6542" y="382003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4276" y="406221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76177" y="3342140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8659" y="337871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7684" y="346379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8974" y="3365951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8344" y="35730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Autofit/>
          </a:bodyPr>
          <a:lstStyle/>
          <a:p>
            <a:pPr lvl="0" algn="ctr"/>
            <a:r>
              <a:rPr lang="pt-BR" sz="2000" dirty="0"/>
              <a:t>Rapidamente esta religião e seus deuses se estendeu pelo mundo. Os nomes eram outros, de acordo com as diferentes línguas, mas o culto à mãe com o filho era o mesmo. A</a:t>
            </a:r>
            <a:r>
              <a:rPr lang="pt-BR" sz="2000" dirty="0">
                <a:solidFill>
                  <a:prstClr val="black"/>
                </a:solidFill>
              </a:rPr>
              <a:t> idade mas popular era de mãe e filho.</a:t>
            </a:r>
          </a:p>
          <a:p>
            <a:pPr algn="ctr"/>
            <a:endParaRPr lang="pt-BR" sz="2000" dirty="0"/>
          </a:p>
          <a:p>
            <a:pPr algn="ctr"/>
            <a:r>
              <a:rPr lang="pt-BR" b="1" dirty="0"/>
              <a:t>HOJE EM ROMA</a:t>
            </a:r>
          </a:p>
          <a:p>
            <a:pPr algn="ctr"/>
            <a:r>
              <a:rPr lang="pt-BR" b="1" dirty="0"/>
              <a:t>Maria e Jesus</a:t>
            </a:r>
            <a:br>
              <a:rPr lang="pt-BR" sz="2000" dirty="0"/>
            </a:br>
            <a:r>
              <a:rPr lang="pt-BR" sz="2000" dirty="0"/>
              <a:t> </a:t>
            </a:r>
            <a:br>
              <a:rPr lang="pt-BR" sz="2000" dirty="0"/>
            </a:br>
            <a:r>
              <a:rPr lang="pt-BR" sz="2000" b="1" dirty="0"/>
              <a:t> </a:t>
            </a:r>
            <a:endParaRPr lang="pt-BR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 </a:t>
            </a:r>
          </a:p>
          <a:p>
            <a:pPr algn="ctr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655770" y="129406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MISTÉRIOS DE BABILÔNIA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s-media-cache-ak0.pinimg.com/236x/29/8c/9a/298c9aa679f38c6c85a134c655da76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57187"/>
            <a:ext cx="2034122" cy="2921895"/>
          </a:xfrm>
          <a:prstGeom prst="rect">
            <a:avLst/>
          </a:prstGeom>
          <a:noFill/>
        </p:spPr>
      </p:pic>
      <p:pic>
        <p:nvPicPr>
          <p:cNvPr id="1030" name="Picture 6" descr="http://wap.medjugorje.ws/data/olm/images/pictures/jesus-christ-images/little-baby-jesus/reme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631" y="3529240"/>
            <a:ext cx="3672408" cy="299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  <a:latin typeface="Arial Black" pitchFamily="34" charset="0"/>
              </a:rPr>
              <a:t>Apocalipse 6 - 18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7363" y="44624"/>
            <a:ext cx="664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com Sete Selos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0335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Estrutura do Livro de Sete Selos</a:t>
            </a: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Parêntesis</a:t>
              </a: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Parêntesis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rgbClr val="C00000"/>
                    </a:solidFill>
                  </a:rPr>
                  <a:t>Três Ais</a:t>
                </a: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 Livro de Sete Selos</a:t>
              </a: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Parêntesis</a:t>
              </a: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35746" y="1791866"/>
            <a:ext cx="154766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6-16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6340" y="2916560"/>
            <a:ext cx="115212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8:1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6526" y="2882652"/>
            <a:ext cx="280831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85828" y="2905894"/>
            <a:ext cx="864096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2136" y="4155554"/>
            <a:ext cx="86409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6280" y="4149080"/>
            <a:ext cx="233556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8:1-12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15816" y="4634086"/>
            <a:ext cx="118762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8:13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12914" y="4158386"/>
            <a:ext cx="123432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10:1 -11:14</a:t>
            </a:r>
          </a:p>
        </p:txBody>
      </p:sp>
      <p:sp>
        <p:nvSpPr>
          <p:cNvPr id="62" name="TextBox 61"/>
          <p:cNvSpPr txBox="1"/>
          <p:nvPr/>
        </p:nvSpPr>
        <p:spPr>
          <a:xfrm rot="19050948">
            <a:off x="6247918" y="3672046"/>
            <a:ext cx="172819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11:15-19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30380" y="4182988"/>
            <a:ext cx="165618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12-13, 14, 15:1-16:1</a:t>
            </a:r>
          </a:p>
        </p:txBody>
      </p:sp>
      <p:sp>
        <p:nvSpPr>
          <p:cNvPr id="77" name="TextBox 76"/>
          <p:cNvSpPr txBox="1"/>
          <p:nvPr/>
        </p:nvSpPr>
        <p:spPr>
          <a:xfrm rot="19489145">
            <a:off x="5687706" y="5599102"/>
            <a:ext cx="166083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16:13-16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15616" y="5661248"/>
            <a:ext cx="452164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16:2-12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64288" y="5621178"/>
            <a:ext cx="18722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Cap. 16:17-21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62944" y="6311096"/>
            <a:ext cx="5184576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Cap. 17-18 – O JULGAMENTO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6 </a:t>
            </a:r>
            <a:r>
              <a:rPr lang="pt-BR" b="1" i="1" dirty="0"/>
              <a:t>E vi que a mulher estava embriagada do sangue dos santos, e do sangue das testemunhas de Jesus. E, vendo-a eu, maravilhei-me com grande admiração. </a:t>
            </a:r>
            <a:r>
              <a:rPr lang="pt-BR" b="1" i="1" baseline="30000" dirty="0"/>
              <a:t> 7 </a:t>
            </a:r>
            <a:r>
              <a:rPr lang="pt-BR" b="1" i="1" dirty="0"/>
              <a:t>E o anjo me disse: Por que te admiras? Eu te direi o mistério da mulher, e da besta que a traz, a qual tem sete cabeças e dez chifres.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en-US" b="1" dirty="0" err="1"/>
              <a:t>Versículo</a:t>
            </a:r>
            <a:r>
              <a:rPr lang="en-US" b="1" dirty="0"/>
              <a:t> 9 </a:t>
            </a:r>
            <a:r>
              <a:rPr lang="en-US" b="1" dirty="0" err="1"/>
              <a:t>vai</a:t>
            </a:r>
            <a:r>
              <a:rPr lang="en-US" b="1" dirty="0"/>
              <a:t> </a:t>
            </a:r>
            <a:r>
              <a:rPr lang="en-US" b="1" dirty="0" err="1"/>
              <a:t>começar</a:t>
            </a:r>
            <a:r>
              <a:rPr lang="en-US" b="1" dirty="0"/>
              <a:t> </a:t>
            </a:r>
            <a:r>
              <a:rPr lang="en-US" b="1" dirty="0" err="1"/>
              <a:t>explicar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sentido</a:t>
            </a:r>
            <a:r>
              <a:rPr lang="en-US" b="1" dirty="0"/>
              <a:t> das </a:t>
            </a:r>
            <a:r>
              <a:rPr lang="en-US" b="1" dirty="0" err="1"/>
              <a:t>sete</a:t>
            </a:r>
            <a:r>
              <a:rPr lang="en-US" b="1" dirty="0"/>
              <a:t> </a:t>
            </a:r>
            <a:r>
              <a:rPr lang="en-US" b="1" dirty="0" err="1"/>
              <a:t>cabeças</a:t>
            </a:r>
            <a:r>
              <a:rPr lang="en-US" b="1" dirty="0"/>
              <a:t> e </a:t>
            </a:r>
            <a:r>
              <a:rPr lang="en-US" b="1" dirty="0" err="1"/>
              <a:t>dez</a:t>
            </a:r>
            <a:r>
              <a:rPr lang="en-US" b="1" dirty="0"/>
              <a:t> </a:t>
            </a:r>
            <a:r>
              <a:rPr lang="en-US" b="1" dirty="0" err="1"/>
              <a:t>chifres</a:t>
            </a:r>
            <a:r>
              <a:rPr lang="en-US" b="1" dirty="0"/>
              <a:t>.</a:t>
            </a:r>
          </a:p>
          <a:p>
            <a:endParaRPr lang="en-US" b="1" i="1" dirty="0"/>
          </a:p>
          <a:p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997152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8 </a:t>
            </a:r>
            <a:r>
              <a:rPr lang="pt-BR" b="1" i="1" dirty="0"/>
              <a:t>A besta que viste foi e já não é, e há de subir do abismo, e irá à perdição; e os que habitam na  terra (cujos nomes não estão escritos no livro da vida, desde a fundação do mundo) se admirarão, vendo a besta que era e já não é, ainda que é.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pt-BR" b="1" dirty="0"/>
              <a:t>Creio que é uma visão da sua natureza, e não como sendo contemporâneo com João.</a:t>
            </a:r>
          </a:p>
          <a:p>
            <a:r>
              <a:rPr lang="pt-BR" b="1" i="1" dirty="0"/>
              <a:t>Besta = </a:t>
            </a:r>
            <a:r>
              <a:rPr lang="pt-BR" b="1" dirty="0"/>
              <a:t>Anticristo e o Reino Romano revivificado.</a:t>
            </a:r>
          </a:p>
          <a:p>
            <a:pPr lvl="3"/>
            <a:r>
              <a:rPr lang="pt-BR" b="1" i="1" dirty="0"/>
              <a:t>	Era = </a:t>
            </a:r>
            <a:r>
              <a:rPr lang="pt-BR" b="1" dirty="0"/>
              <a:t>Existiu</a:t>
            </a:r>
          </a:p>
          <a:p>
            <a:pPr lvl="3"/>
            <a:r>
              <a:rPr lang="pt-BR" b="1" i="1" dirty="0"/>
              <a:t>	Já não é = </a:t>
            </a:r>
            <a:r>
              <a:rPr lang="pt-BR" b="1" dirty="0"/>
              <a:t>Passou de não existir</a:t>
            </a:r>
          </a:p>
          <a:p>
            <a:pPr lvl="3"/>
            <a:r>
              <a:rPr lang="pt-BR" b="1" i="1" dirty="0"/>
              <a:t>	É = </a:t>
            </a:r>
            <a:r>
              <a:rPr lang="pt-BR" b="1" dirty="0"/>
              <a:t>Aparece de novo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9 </a:t>
            </a:r>
            <a:r>
              <a:rPr lang="pt-BR" b="1" i="1" dirty="0"/>
              <a:t>Aqui o sentido, que tem sabedoria. As sete cabeças são sete montes, sobre os quais a mulher está assentada.</a:t>
            </a:r>
          </a:p>
          <a:p>
            <a:endParaRPr lang="pt-BR" b="1" i="1" dirty="0"/>
          </a:p>
          <a:p>
            <a:r>
              <a:rPr lang="pt-BR" b="1" dirty="0"/>
              <a:t>A mulher (religião falso) tem sua sede em Roma. Esta religião hoje é catolicismo.</a:t>
            </a:r>
            <a:r>
              <a:rPr lang="pt-BR" b="1" baseline="30000" dirty="0"/>
              <a:t> </a:t>
            </a:r>
            <a:r>
              <a:rPr lang="en-US" b="1" baseline="30000" dirty="0"/>
              <a:t> </a:t>
            </a:r>
          </a:p>
          <a:p>
            <a:endParaRPr lang="en-US" b="1" i="1" baseline="30000" dirty="0"/>
          </a:p>
          <a:p>
            <a:endParaRPr lang="en-US" i="1" dirty="0"/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248" y="74188"/>
            <a:ext cx="7259704" cy="672285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07904" y="2636912"/>
            <a:ext cx="1800200" cy="16561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 s45em títu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630154" cy="63050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9" name="Picture 5" descr="https://setimoportal.files.wordpress.com/2010/11/sete-mont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6D5"/>
              </a:clrFrom>
              <a:clrTo>
                <a:srgbClr val="FFF6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6818" y="2416600"/>
            <a:ext cx="3020142" cy="292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8316416" cy="4525963"/>
          </a:xfrm>
        </p:spPr>
        <p:txBody>
          <a:bodyPr>
            <a:noAutofit/>
          </a:bodyPr>
          <a:lstStyle/>
          <a:p>
            <a:r>
              <a:rPr lang="pt-BR" b="1" baseline="30000" dirty="0"/>
              <a:t>10 </a:t>
            </a:r>
            <a:r>
              <a:rPr lang="pt-BR" b="1" dirty="0"/>
              <a:t>E são </a:t>
            </a:r>
            <a:r>
              <a:rPr lang="pt-BR" b="1" i="1" dirty="0"/>
              <a:t>também </a:t>
            </a:r>
            <a:r>
              <a:rPr lang="pt-BR" b="1" i="1" u="sng" dirty="0"/>
              <a:t>sete reis</a:t>
            </a:r>
            <a:r>
              <a:rPr lang="pt-BR" b="1" i="1" dirty="0"/>
              <a:t>; </a:t>
            </a:r>
            <a:r>
              <a:rPr lang="pt-BR" b="1" i="1" u="sng" dirty="0"/>
              <a:t>cinco já caíram</a:t>
            </a:r>
            <a:r>
              <a:rPr lang="pt-BR" b="1" i="1" dirty="0"/>
              <a:t>, e </a:t>
            </a:r>
            <a:r>
              <a:rPr lang="pt-BR" b="1" i="1" u="sng" dirty="0"/>
              <a:t>um   existe</a:t>
            </a:r>
            <a:r>
              <a:rPr lang="pt-BR" b="1" i="1" dirty="0"/>
              <a:t>; </a:t>
            </a:r>
            <a:r>
              <a:rPr lang="pt-BR" b="1" i="1" u="sng" dirty="0"/>
              <a:t>outro ainda não é vindo</a:t>
            </a:r>
            <a:r>
              <a:rPr lang="pt-BR" b="1" i="1" dirty="0"/>
              <a:t>; e, quando vier,   convém que dure um pouco de tempo.</a:t>
            </a:r>
            <a:r>
              <a:rPr lang="pt-BR" b="1" i="1" baseline="30000" dirty="0"/>
              <a:t> 11 </a:t>
            </a:r>
            <a:r>
              <a:rPr lang="pt-BR" b="1" i="1" dirty="0"/>
              <a:t>E a            besta que era e já não é, </a:t>
            </a:r>
            <a:r>
              <a:rPr lang="pt-BR" b="1" i="1" u="sng" dirty="0"/>
              <a:t>é ela também o oitavo</a:t>
            </a:r>
            <a:r>
              <a:rPr lang="pt-BR" b="1" i="1" dirty="0"/>
              <a:t>,               e é dos sete, e vai à perdição.</a:t>
            </a:r>
            <a:r>
              <a:rPr lang="en-US" b="1" i="1" dirty="0"/>
              <a:t> </a:t>
            </a:r>
          </a:p>
          <a:p>
            <a:pPr algn="ctr"/>
            <a:endParaRPr lang="en-US" b="1" i="1" dirty="0"/>
          </a:p>
          <a:p>
            <a:r>
              <a:rPr lang="en-US" b="1" i="1" dirty="0"/>
              <a:t>	     </a:t>
            </a:r>
            <a:r>
              <a:rPr lang="pt-BR" dirty="0"/>
              <a:t>Sete Reis (Governos do Mundo)</a:t>
            </a:r>
          </a:p>
          <a:p>
            <a:r>
              <a:rPr lang="pt-BR" dirty="0"/>
              <a:t>Cinco já caíram: 1) Egito, 2) Assíria, 3) Babilônia,               4) </a:t>
            </a:r>
            <a:r>
              <a:rPr lang="pt-BR" dirty="0" err="1"/>
              <a:t>Média-Pérsia</a:t>
            </a:r>
            <a:r>
              <a:rPr lang="pt-BR" dirty="0"/>
              <a:t>, 5) Grécia, </a:t>
            </a:r>
          </a:p>
          <a:p>
            <a:r>
              <a:rPr lang="pt-BR" dirty="0"/>
              <a:t>Um existe: 6) Roma,</a:t>
            </a:r>
          </a:p>
          <a:p>
            <a:r>
              <a:rPr lang="pt-BR" dirty="0"/>
              <a:t>Outro ainda não é vindo: 7) Roma Revivificado (Anticristo),</a:t>
            </a:r>
          </a:p>
          <a:p>
            <a:r>
              <a:rPr lang="pt-BR" dirty="0"/>
              <a:t>É ela também o oitavo: 8) Império Mundial do Anticristo.</a:t>
            </a:r>
            <a:endParaRPr lang="en-US" dirty="0"/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Sete Reis (Governos do Mundo)</a:t>
            </a:r>
          </a:p>
          <a:p>
            <a:r>
              <a:rPr lang="pt-BR" sz="2000" b="1" i="1" dirty="0"/>
              <a:t>Cinco já caíram</a:t>
            </a:r>
            <a:r>
              <a:rPr lang="pt-BR" sz="2000" b="1" dirty="0"/>
              <a:t>: 1) Egito, 2) Assíria, 3) Babilônia, 4) </a:t>
            </a:r>
            <a:r>
              <a:rPr lang="pt-BR" sz="2000" b="1" dirty="0" err="1"/>
              <a:t>Média-Pérsia</a:t>
            </a:r>
            <a:r>
              <a:rPr lang="pt-BR" sz="2000" b="1" dirty="0"/>
              <a:t>, 5) Grécia.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826" y="129406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REIS...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Assi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76872"/>
            <a:ext cx="2561962" cy="2088000"/>
          </a:xfrm>
          <a:prstGeom prst="rect">
            <a:avLst/>
          </a:prstGeom>
        </p:spPr>
      </p:pic>
      <p:pic>
        <p:nvPicPr>
          <p:cNvPr id="10" name="Picture 9" descr="alejan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581128"/>
            <a:ext cx="2792755" cy="2088000"/>
          </a:xfrm>
          <a:prstGeom prst="rect">
            <a:avLst/>
          </a:prstGeom>
        </p:spPr>
      </p:pic>
      <p:pic>
        <p:nvPicPr>
          <p:cNvPr id="11" name="Picture 10" descr="egipto_faraonic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276872"/>
            <a:ext cx="2063432" cy="2088000"/>
          </a:xfrm>
          <a:prstGeom prst="rect">
            <a:avLst/>
          </a:prstGeom>
        </p:spPr>
      </p:pic>
      <p:pic>
        <p:nvPicPr>
          <p:cNvPr id="17" name="Picture 16" descr="mapa da Babilonia Antig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276872"/>
            <a:ext cx="2784000" cy="2088000"/>
          </a:xfrm>
          <a:prstGeom prst="rect">
            <a:avLst/>
          </a:prstGeom>
        </p:spPr>
      </p:pic>
      <p:pic>
        <p:nvPicPr>
          <p:cNvPr id="18" name="Picture 17" descr="persa_ma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581360"/>
            <a:ext cx="2791031" cy="208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Sete Reis (Governos do Mundo)</a:t>
            </a:r>
          </a:p>
          <a:p>
            <a:r>
              <a:rPr lang="pt-BR" sz="2000" b="1" i="1" dirty="0"/>
              <a:t>Um existe</a:t>
            </a:r>
            <a:r>
              <a:rPr lang="pt-BR" sz="2000" b="1" dirty="0"/>
              <a:t>: 6) Roma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826" y="129406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REIS...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Provinciaromana-Egito-p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12216"/>
            <a:ext cx="5688632" cy="414112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Sete Reis (Governos do Mundo)</a:t>
            </a:r>
          </a:p>
          <a:p>
            <a:r>
              <a:rPr lang="pt-BR" sz="2000" b="1" i="1" dirty="0"/>
              <a:t>Outro ainda não é vindo; e, quando vier, convém que dure um pouco de tempo</a:t>
            </a:r>
            <a:r>
              <a:rPr lang="pt-BR" sz="2000" b="1" dirty="0"/>
              <a:t>: 7) Império Romano Revivificado de dez nações.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826" y="129406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REIS...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Provinciaromana-Egito-p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12216"/>
            <a:ext cx="5688632" cy="41411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75856" y="3861048"/>
            <a:ext cx="2088232" cy="1584176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Sete Reis (Governos do Mundo)</a:t>
            </a:r>
          </a:p>
          <a:p>
            <a:r>
              <a:rPr lang="pt-BR" sz="2000" b="1" i="1" dirty="0"/>
              <a:t>E a besta que era e já não é, é ela também o oitavo, e é dos sete, e vai à perdição</a:t>
            </a:r>
            <a:r>
              <a:rPr lang="pt-BR" sz="2000" b="1" dirty="0"/>
              <a:t>: 8) Império Mundial do Anticristo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826" y="129406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REIS...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http://geology.com/world/world-physical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480720" cy="42048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03648" y="2492896"/>
            <a:ext cx="6336704" cy="3960440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O Esboço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700808"/>
            <a:ext cx="856895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B.	A Tribulação Na Terra (6 - 18)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		    </a:t>
            </a: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6. 	O Julgamento das Duas Babilônias (17 - 18)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  a.  Babilônia Religiosa - A Igreja Apóstata (17)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1703388" marR="0" lvl="0" indent="-4476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 Prostituta Descrita (17:1-7)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1703388" marR="0" lvl="0" indent="-4476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A Prostituta Derrotada (17:8-18)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  b.  Babilônia Política e Comercial (18)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	  1)  O Pronunciamento da Queda (18:1-8)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	  2)  A Angústia No Mundo (18:9-19)</a:t>
            </a:r>
            <a:endParaRPr kumimoji="0" lang="en-US" sz="2400" b="1" i="0" u="none" strike="noStrike" kern="5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marR="0" lvl="0" indent="-2286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  <a:defRPr/>
            </a:pPr>
            <a:r>
              <a:rPr kumimoji="0" lang="pt-BR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	  3)  A Alegria No Céu (18:20-24)</a:t>
            </a:r>
            <a:r>
              <a:rPr kumimoji="0" lang="en-US" sz="2400" b="1" i="0" u="none" strike="noStrike" kern="5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826" y="129406"/>
            <a:ext cx="348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REIS...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575" y="1052736"/>
          <a:ext cx="7416824" cy="554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07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077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591" y="2461900"/>
            <a:ext cx="157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Babilônia</a:t>
            </a:r>
          </a:p>
          <a:p>
            <a:pPr algn="ctr"/>
            <a:r>
              <a:rPr lang="pt-BR" dirty="0"/>
              <a:t>605 – 539 </a:t>
            </a:r>
            <a:r>
              <a:rPr lang="pt-BR" dirty="0" err="1"/>
              <a:t>a.C.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91105" y="3140968"/>
            <a:ext cx="154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Medo-Persa</a:t>
            </a:r>
          </a:p>
          <a:p>
            <a:pPr algn="ctr"/>
            <a:r>
              <a:rPr lang="pt-BR" dirty="0"/>
              <a:t>538 – 333 </a:t>
            </a:r>
            <a:r>
              <a:rPr lang="pt-BR" dirty="0" err="1"/>
              <a:t>a.C.</a:t>
            </a:r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781089" y="38610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Grécia</a:t>
            </a:r>
          </a:p>
          <a:p>
            <a:pPr algn="ctr"/>
            <a:r>
              <a:rPr lang="pt-BR" dirty="0"/>
              <a:t>331... </a:t>
            </a:r>
            <a:r>
              <a:rPr lang="pt-BR" dirty="0" err="1"/>
              <a:t>a.C.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775607" y="4550132"/>
            <a:ext cx="178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Roma</a:t>
            </a:r>
          </a:p>
          <a:p>
            <a:pPr algn="ctr"/>
            <a:r>
              <a:rPr lang="pt-BR" dirty="0"/>
              <a:t>14 </a:t>
            </a:r>
            <a:r>
              <a:rPr lang="pt-BR" dirty="0" err="1"/>
              <a:t>a.C.</a:t>
            </a:r>
            <a:r>
              <a:rPr lang="pt-BR" dirty="0"/>
              <a:t> – 476 </a:t>
            </a:r>
            <a:r>
              <a:rPr lang="pt-BR" dirty="0" err="1"/>
              <a:t>d.C.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770125" y="5229200"/>
            <a:ext cx="192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Roma Revivificado</a:t>
            </a:r>
          </a:p>
          <a:p>
            <a:pPr algn="ctr"/>
            <a:r>
              <a:rPr lang="pt-BR" dirty="0"/>
              <a:t>????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643" y="5933782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Roma Mundial</a:t>
            </a:r>
          </a:p>
          <a:p>
            <a:pPr algn="ctr"/>
            <a:r>
              <a:rPr lang="pt-BR" dirty="0"/>
              <a:t>????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91" y="1083732"/>
            <a:ext cx="180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Egípcio</a:t>
            </a:r>
          </a:p>
          <a:p>
            <a:pPr algn="ctr"/>
            <a:r>
              <a:rPr lang="pt-BR" dirty="0"/>
              <a:t>1570 – 1070 </a:t>
            </a:r>
            <a:r>
              <a:rPr lang="pt-BR" dirty="0" err="1"/>
              <a:t>a.C.</a:t>
            </a:r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775607" y="1772816"/>
            <a:ext cx="170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Assíria</a:t>
            </a:r>
          </a:p>
          <a:p>
            <a:pPr algn="ctr"/>
            <a:r>
              <a:rPr lang="pt-BR" dirty="0"/>
              <a:t>699 – 627 </a:t>
            </a:r>
            <a:r>
              <a:rPr lang="pt-BR" dirty="0" err="1"/>
              <a:t>a.C.</a:t>
            </a:r>
            <a:endParaRPr lang="pt-BR" dirty="0"/>
          </a:p>
        </p:txBody>
      </p:sp>
      <p:pic>
        <p:nvPicPr>
          <p:cNvPr id="18" name="Picture 17" descr="Assi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730" y="1782832"/>
            <a:ext cx="795088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lejand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723" y="3861048"/>
            <a:ext cx="866714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gipto_faraonic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3509" y="1068778"/>
            <a:ext cx="640378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mapa da Babilonia Antig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0723" y="2451884"/>
            <a:ext cx="864000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persa_ma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6220" y="3150984"/>
            <a:ext cx="866188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Provinciaromana-Egito-pt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4293" y="4540116"/>
            <a:ext cx="890154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112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6723" y="5929248"/>
            <a:ext cx="998219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11Picture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58779" y="5229200"/>
            <a:ext cx="888387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commissions_nabucodonosor_by_amisgaudi-d7vvs3i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655345"/>
              </a:clrFrom>
              <a:clrTo>
                <a:srgbClr val="65534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39" y="2267269"/>
            <a:ext cx="2352066" cy="3826027"/>
          </a:xfrm>
          <a:prstGeom prst="rect">
            <a:avLst/>
          </a:prstGeom>
        </p:spPr>
      </p:pic>
      <p:pic>
        <p:nvPicPr>
          <p:cNvPr id="28" name="Picture 27" descr="5Untitle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0402" y="2452972"/>
            <a:ext cx="574177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6Untitl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48317" y="3140968"/>
            <a:ext cx="596842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7Untitl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72199" y="3829326"/>
            <a:ext cx="573517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 descr="8Untitle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72199" y="4557246"/>
            <a:ext cx="574177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1Untitle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11887" y="2420888"/>
            <a:ext cx="1076400" cy="720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 descr="2Untitle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20089" y="3205571"/>
            <a:ext cx="1076400" cy="583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 descr="3Untitle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4047" y="3844402"/>
            <a:ext cx="1076400" cy="690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4Untitle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47" y="4581128"/>
            <a:ext cx="1076678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 descr="13Untitle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4047" y="5316647"/>
            <a:ext cx="1076400" cy="56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 descr="9Untitle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36295" y="3180892"/>
            <a:ext cx="936104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 descr="10Untitle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236296" y="3861048"/>
            <a:ext cx="936104" cy="6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 descr="11Untitled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16200000">
            <a:off x="7328531" y="4452060"/>
            <a:ext cx="708786" cy="893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12 </a:t>
            </a:r>
            <a:r>
              <a:rPr lang="pt-BR" b="1" i="1" dirty="0"/>
              <a:t>E os dez chifres que viste são dez reis, que ainda não receberam o reino, mas receberão poder como reis por uma hora, juntamente com a besta.</a:t>
            </a:r>
            <a:r>
              <a:rPr lang="pt-BR" b="1" i="1" baseline="30000" dirty="0"/>
              <a:t> 13 </a:t>
            </a:r>
            <a:r>
              <a:rPr lang="pt-BR" b="1" i="1" dirty="0"/>
              <a:t>Estes têm um mesmo intento, e entregarão o seu poder e autoridade à besta.</a:t>
            </a:r>
          </a:p>
          <a:p>
            <a:endParaRPr lang="pt-BR" b="1" dirty="0"/>
          </a:p>
          <a:p>
            <a:r>
              <a:rPr lang="pt-BR" b="1" dirty="0"/>
              <a:t>Estes dez reis, ou dez nações, existem no tempo do Anticristo, pois ela dão seu poder e autoridade à besta. Ele será o líder desta confederação de nações. É o mesmo do Império Romano Revivificado. Podem ler mais sobre estas dez nações em Daniel.</a:t>
            </a:r>
          </a:p>
          <a:p>
            <a:r>
              <a:rPr lang="en-US" b="1" dirty="0"/>
              <a:t> 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9176" y="129406"/>
            <a:ext cx="3801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DEZ NAÇÕES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1196752"/>
            <a:ext cx="6696744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SONHO DA ESTATUA – DANIEL 2:37-45</a:t>
            </a:r>
          </a:p>
          <a:p>
            <a:pPr algn="ctr"/>
            <a:endParaRPr lang="pt-BR" sz="2000" b="1" dirty="0"/>
          </a:p>
          <a:p>
            <a:r>
              <a:rPr lang="pt-BR" sz="2000" b="1" i="1" baseline="30000" dirty="0"/>
              <a:t>38 </a:t>
            </a:r>
            <a:r>
              <a:rPr lang="pt-BR" sz="2000" b="1" i="1" dirty="0"/>
              <a:t>... tu és a cabeça de ouro.</a:t>
            </a:r>
            <a:r>
              <a:rPr lang="pt-BR" sz="2000" b="1" i="1" baseline="30000" dirty="0"/>
              <a:t> </a:t>
            </a:r>
          </a:p>
          <a:p>
            <a:endParaRPr lang="pt-BR" sz="2000" b="1" i="1" baseline="30000" dirty="0"/>
          </a:p>
          <a:p>
            <a:endParaRPr lang="pt-BR" sz="2000" b="1" i="1" baseline="30000" dirty="0"/>
          </a:p>
          <a:p>
            <a:r>
              <a:rPr lang="pt-BR" sz="2000" b="1" i="1" baseline="30000" dirty="0"/>
              <a:t>39 </a:t>
            </a:r>
            <a:r>
              <a:rPr lang="pt-BR" sz="2000" b="1" i="1" dirty="0"/>
              <a:t>E depois de ti se levantará outro reino, inferior ao teu; </a:t>
            </a:r>
          </a:p>
          <a:p>
            <a:endParaRPr lang="pt-BR" sz="1000" b="1" i="1" dirty="0"/>
          </a:p>
          <a:p>
            <a:endParaRPr lang="pt-BR" sz="2000" b="1" i="1" dirty="0"/>
          </a:p>
          <a:p>
            <a:r>
              <a:rPr lang="pt-BR" sz="2000" b="1" i="1" dirty="0"/>
              <a:t>e um terceiro reino, de bronze, o qual dominará sobre toda a terra.</a:t>
            </a:r>
            <a:r>
              <a:rPr lang="pt-BR" sz="2000" b="1" i="1" baseline="30000" dirty="0"/>
              <a:t> </a:t>
            </a:r>
          </a:p>
          <a:p>
            <a:endParaRPr lang="pt-BR" sz="2000" b="1" i="1" baseline="30000" dirty="0"/>
          </a:p>
          <a:p>
            <a:endParaRPr lang="pt-BR" sz="2000" b="1" i="1" baseline="30000" dirty="0"/>
          </a:p>
          <a:p>
            <a:r>
              <a:rPr lang="pt-BR" sz="2000" b="1" i="1" baseline="30000" dirty="0"/>
              <a:t>40 </a:t>
            </a:r>
            <a:r>
              <a:rPr lang="pt-BR" sz="2000" b="1" i="1" dirty="0"/>
              <a:t>E o quarto reino será forte como ferro;... </a:t>
            </a:r>
            <a:r>
              <a:rPr lang="pt-BR" sz="2000" b="1" i="1" baseline="30000" dirty="0"/>
              <a:t> 41 </a:t>
            </a:r>
            <a:r>
              <a:rPr lang="pt-BR" sz="2000" b="1" i="1" dirty="0"/>
              <a:t>E, quanto ao que viste dos pés e dos dedos, em parte de barro de oleiro, e em parte de ferro, isso será um reino dividido; ... </a:t>
            </a:r>
            <a:r>
              <a:rPr lang="pt-BR" sz="2000" b="1" i="1" baseline="30000" dirty="0"/>
              <a:t>42 </a:t>
            </a:r>
            <a:r>
              <a:rPr lang="pt-BR" sz="2000" b="1" i="1" dirty="0"/>
              <a:t>E como os dedos dos pés eram em parte de ferro e em parte de barro, assim por uma parte o reino será forte, e por outra será frágil...</a:t>
            </a:r>
            <a:r>
              <a:rPr lang="pt-BR" sz="2000" b="1" i="1" baseline="30000" dirty="0"/>
              <a:t> 44 </a:t>
            </a:r>
            <a:r>
              <a:rPr lang="pt-BR" sz="2000" b="1" i="1" dirty="0"/>
              <a:t>Mas, nos dias desses reis, o Deus do céu levantará um reino que não será jamais destruído; e este reino não passará a outro povo; </a:t>
            </a:r>
          </a:p>
          <a:p>
            <a:endParaRPr lang="pt-BR" sz="2000" dirty="0"/>
          </a:p>
        </p:txBody>
      </p:sp>
      <p:pic>
        <p:nvPicPr>
          <p:cNvPr id="18" name="Picture 17" descr="commissions_nabucodonosor_by_amisgaudi-d7vvs3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55345"/>
              </a:clrFrom>
              <a:clrTo>
                <a:srgbClr val="65534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1046977"/>
            <a:ext cx="3456384" cy="562238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9176" y="129406"/>
            <a:ext cx="3801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DEZ NAÇÕES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119675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QUARTO ANIMAL – DANIEL 7:7-8, 23-27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i="1" baseline="30000" dirty="0"/>
              <a:t>7 </a:t>
            </a:r>
            <a:r>
              <a:rPr lang="pt-BR" sz="2000" b="1" i="1" dirty="0"/>
              <a:t>...e eis aqui o quarto animal, terrível e espantoso, e muito forte, ...era diferente de todos os animais que apareceram antes dele, e tinha dez chifres.</a:t>
            </a:r>
            <a:r>
              <a:rPr lang="pt-BR" sz="2000" b="1" i="1" baseline="30000" dirty="0"/>
              <a:t> 8 </a:t>
            </a:r>
            <a:r>
              <a:rPr lang="pt-BR" sz="2000" b="1" i="1" dirty="0"/>
              <a:t>Estando eu a considerar os chifres, eis que, entre eles subiu outro chifre pequeno, diante do qual três dos primeiros chifres foram arrancados;...</a:t>
            </a:r>
          </a:p>
        </p:txBody>
      </p:sp>
      <p:pic>
        <p:nvPicPr>
          <p:cNvPr id="5" name="Picture 4" descr="8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1850331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357301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baseline="30000" dirty="0"/>
              <a:t>23 </a:t>
            </a:r>
            <a:r>
              <a:rPr lang="pt-BR" sz="2000" b="1" i="1" dirty="0"/>
              <a:t>Disse assim: O quarto animal será o quarto reino na terra, o qual será diferente de todos os reinos; e devorará toda a terra, e a pisará aos pés, e a fará em pedaços. </a:t>
            </a:r>
            <a:r>
              <a:rPr lang="pt-BR" sz="2000" b="1" i="1" baseline="30000" dirty="0"/>
              <a:t> 24 </a:t>
            </a:r>
            <a:r>
              <a:rPr lang="pt-BR" sz="2000" b="1" i="1" dirty="0"/>
              <a:t>E, quanto aos dez chifres, daquele mesmo reino se levantarão dez reis; e depois deles se levantará outro, o qual será diferente dos primeiros, e abaterá a três reis.</a:t>
            </a:r>
            <a:r>
              <a:rPr lang="pt-BR" sz="2000" b="1" i="1" baseline="30000" dirty="0"/>
              <a:t> 25 </a:t>
            </a:r>
            <a:r>
              <a:rPr lang="pt-BR" sz="2000" b="1" i="1" dirty="0"/>
              <a:t>E proferirá palavras contra o Altíssimo, e destruirá os santos do Altíssimo, e cuidará em mudar os tempos e a lei; e eles serão entregues na sua mão, por um tempo, e tempos, e a metade de um tempo.</a:t>
            </a:r>
            <a:r>
              <a:rPr lang="pt-BR" sz="2000" b="1" i="1" baseline="30000" dirty="0"/>
              <a:t> </a:t>
            </a:r>
            <a:endParaRPr lang="pt-BR" sz="2000" b="1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12 </a:t>
            </a:r>
            <a:r>
              <a:rPr lang="pt-BR" b="1" i="1" dirty="0"/>
              <a:t>E os dez chifres que viste são dez reis, que ainda não receberam o reino, mas receberão poder como reis por uma hora, juntamente com a besta.</a:t>
            </a:r>
            <a:r>
              <a:rPr lang="pt-BR" b="1" i="1" baseline="30000" dirty="0"/>
              <a:t> 13 </a:t>
            </a:r>
            <a:r>
              <a:rPr lang="pt-BR" b="1" i="1" dirty="0"/>
              <a:t>Estes têm um mesmo intento, e entregarão o seu poder e autoridade à besta.</a:t>
            </a:r>
          </a:p>
          <a:p>
            <a:endParaRPr lang="pt-BR" b="1" dirty="0"/>
          </a:p>
          <a:p>
            <a:r>
              <a:rPr lang="pt-BR" b="1" dirty="0"/>
              <a:t>Resumo: A Confederação de Dez Nações será liderado pelo Anticristo. Parece que no meio da Tribulação, ele assumirá a liderança do mundo. Neste processo três nações irão contra ele, mas elas serão derrubadas. O Anticristo reinará sobre o mundo ate o fim da Tribulação.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14 </a:t>
            </a:r>
            <a:r>
              <a:rPr lang="pt-BR" b="1" i="1" dirty="0"/>
              <a:t>Estes combaterão contra o Cordeiro, e o Cordeiro os vencerá, porque é o Senhor dos senhores e o Rei dos reis; vencerão os que estão com ele, chamados, e eleitos, e fiéis. </a:t>
            </a:r>
          </a:p>
          <a:p>
            <a:endParaRPr lang="pt-BR" b="1" i="1" dirty="0"/>
          </a:p>
          <a:p>
            <a:r>
              <a:rPr lang="pt-BR" b="1" dirty="0"/>
              <a:t>No fim da Tribulação Jesus Cristo voltará para destruir o “</a:t>
            </a:r>
            <a:r>
              <a:rPr lang="pt-BR" b="1" i="1" dirty="0"/>
              <a:t>oitavo</a:t>
            </a:r>
            <a:r>
              <a:rPr lang="pt-BR" b="1" dirty="0"/>
              <a:t>” que “</a:t>
            </a:r>
            <a:r>
              <a:rPr lang="pt-BR" b="1" i="1" dirty="0"/>
              <a:t>é dos sete</a:t>
            </a:r>
            <a:r>
              <a:rPr lang="pt-BR" b="1" dirty="0"/>
              <a:t>”, e estabelecer o seu Reino Milenar.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14 </a:t>
            </a:r>
            <a:r>
              <a:rPr lang="pt-BR" b="1" i="1" dirty="0"/>
              <a:t>Estes combaterão contra o Cordeiro, e o Cordeiro os vencerá, porque é o Senhor dos senhores e o Rei dos reis; vencerão os que estão com ele, chamados, e eleitos, e fiéis. 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  <p:pic>
        <p:nvPicPr>
          <p:cNvPr id="6" name="Picture 5" descr="índic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1609" y="3717032"/>
            <a:ext cx="3340871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302982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SONHO DA ESTATUA – DANIEL 2:44-45</a:t>
            </a:r>
          </a:p>
          <a:p>
            <a:pPr algn="just"/>
            <a:r>
              <a:rPr lang="pt-BR" b="1" i="1" baseline="30000" dirty="0"/>
              <a:t>44 </a:t>
            </a:r>
            <a:r>
              <a:rPr lang="pt-BR" b="1" i="1" dirty="0"/>
              <a:t>Mas, nos dias desses reis, o Deus do céu levantará um reino que não será jamais destruído; e este reino não passará a outro povo; esmiuçará e consumirá todos esses reinos, mas ele mesmo subsistirá para sempre,</a:t>
            </a:r>
            <a:r>
              <a:rPr lang="pt-BR" b="1" i="1" baseline="30000" dirty="0"/>
              <a:t> 45 </a:t>
            </a:r>
            <a:r>
              <a:rPr lang="pt-BR" b="1" i="1" dirty="0"/>
              <a:t>Da maneira que viste que do monte foi cortada uma pedra, sem auxílio de mãos, e ela esmiuçou o ferro, o bronze, o barro, a prata e o ouro; o grande Deus fez saber ao rei o que há de ser depois disto. Certo é o sonho, e fiel a sua interpretação.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14 </a:t>
            </a:r>
            <a:r>
              <a:rPr lang="pt-BR" b="1" i="1" dirty="0"/>
              <a:t>Estes combaterão contra o Cordeiro, e o Cordeiro os vencerá, porque é o Senhor dos senhores e o Rei dos reis; vencerão os que estão com ele, chamados, e eleitos, e fiéis. 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3284984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QUARTO ANIMAL – DANIEL 7:26-27</a:t>
            </a:r>
          </a:p>
          <a:p>
            <a:pPr algn="just"/>
            <a:r>
              <a:rPr lang="pt-BR" sz="2000" b="1" baseline="30000" dirty="0"/>
              <a:t>26 </a:t>
            </a:r>
            <a:r>
              <a:rPr lang="pt-BR" sz="2000" b="1" dirty="0"/>
              <a:t>Mas o juízo será estabelecido, e eles tirarão o seu domínio, para o destruir e para o desfazer até ao fim.</a:t>
            </a:r>
            <a:r>
              <a:rPr lang="pt-BR" sz="2000" b="1" baseline="30000" dirty="0"/>
              <a:t> 27 </a:t>
            </a:r>
            <a:r>
              <a:rPr lang="pt-BR" sz="2000" b="1" dirty="0"/>
              <a:t>E o reino, e o domínio, e a majestade dos reinos debaixo de todo o céu serão dados ao povo dos santos do Altíssimo; o seu reino </a:t>
            </a:r>
            <a:r>
              <a:rPr lang="pt-BR" sz="2000" b="1" i="1" dirty="0"/>
              <a:t>será um reino eterno, e todos os domínios o servirão, e lhe obedecerão.</a:t>
            </a:r>
          </a:p>
        </p:txBody>
      </p:sp>
      <p:pic>
        <p:nvPicPr>
          <p:cNvPr id="10" name="Picture 9" descr="8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1850331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15616" y="38755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15 </a:t>
            </a:r>
            <a:r>
              <a:rPr lang="pt-BR" b="1" i="1" dirty="0"/>
              <a:t>E disse-me: As águas que viste, onde se assenta a prostituta, são povos, e multidões, e nações, e línguas. </a:t>
            </a:r>
          </a:p>
          <a:p>
            <a:endParaRPr lang="pt-BR" b="1" i="1" dirty="0"/>
          </a:p>
          <a:p>
            <a:r>
              <a:rPr lang="pt-BR" b="1" dirty="0"/>
              <a:t>Este versículo mostra que a prostituta (religião falso – Catolicismo) estava sobre o mundo inteiro.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16 </a:t>
            </a:r>
            <a:r>
              <a:rPr lang="pt-BR" b="1" i="1" dirty="0"/>
              <a:t>E os dez chifres que viste na besta são os que odiarão a prostituta, e a colocarão desolada e nua, e comerão a sua carne, e a queimarão no fogo.</a:t>
            </a:r>
            <a:r>
              <a:rPr lang="pt-BR" b="1" i="1" baseline="30000" dirty="0"/>
              <a:t> 17 </a:t>
            </a:r>
            <a:r>
              <a:rPr lang="pt-BR" b="1" i="1" dirty="0"/>
              <a:t>Porque Deus tem posto em seus corações, que cumpram o seu intento, e tenham uma mesma ideia, e que </a:t>
            </a:r>
            <a:r>
              <a:rPr lang="pt-BR" b="1" i="1" dirty="0" err="1"/>
              <a:t>dêem</a:t>
            </a:r>
            <a:r>
              <a:rPr lang="pt-BR" b="1" i="1" dirty="0"/>
              <a:t> à besta o seu reino, até que se cumpram as palavras de Deus.</a:t>
            </a:r>
            <a:r>
              <a:rPr lang="pt-BR" b="1" i="1" baseline="30000" dirty="0"/>
              <a:t> 18 </a:t>
            </a:r>
            <a:r>
              <a:rPr lang="pt-BR" b="1" i="1" dirty="0"/>
              <a:t>E a mulher que viste é a grande cidade que reina sobre os reis da terra.</a:t>
            </a:r>
          </a:p>
          <a:p>
            <a:endParaRPr lang="pt-BR" b="1" i="1" dirty="0"/>
          </a:p>
          <a:p>
            <a:r>
              <a:rPr lang="pt-BR" b="1" dirty="0"/>
              <a:t>Parece que no meio da Tribulação, a Igreja Católica será destruída e uma nova religião mundial será estabelecida.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Derrotada (17:8-18)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1 </a:t>
            </a:r>
            <a:r>
              <a:rPr lang="pt-BR" b="1" i="1" dirty="0"/>
              <a:t>E VEIO um dos sete anjos que tinham as sete taças, e falou comigo, dizendo-me: Vem, mostrar-te-ei a condenação da grande prostituta que está assentada sobre muitas águas;</a:t>
            </a:r>
            <a:r>
              <a:rPr lang="pt-BR" b="1" i="1" baseline="30000" dirty="0"/>
              <a:t> 2 </a:t>
            </a:r>
            <a:r>
              <a:rPr lang="pt-BR" b="1" i="1" dirty="0"/>
              <a:t>Com a qual fornicaram os reis da terra; e os que habitam na terra se embebedaram com o vinho da sua fornicação</a:t>
            </a:r>
            <a:r>
              <a:rPr lang="pt-BR" b="1" dirty="0"/>
              <a:t>.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prostituta</a:t>
            </a:r>
            <a:r>
              <a:rPr lang="en-US" b="1" dirty="0"/>
              <a:t> é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religião</a:t>
            </a:r>
            <a:r>
              <a:rPr lang="en-US" b="1" dirty="0"/>
              <a:t> </a:t>
            </a:r>
            <a:r>
              <a:rPr lang="en-US" b="1" dirty="0" err="1"/>
              <a:t>falsa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reconhecida</a:t>
            </a:r>
            <a:r>
              <a:rPr lang="en-US" b="1" dirty="0"/>
              <a:t> por </a:t>
            </a:r>
            <a:r>
              <a:rPr lang="en-US" b="1" dirty="0" err="1"/>
              <a:t>muitas</a:t>
            </a:r>
            <a:r>
              <a:rPr lang="en-US" b="1" dirty="0"/>
              <a:t> </a:t>
            </a:r>
            <a:r>
              <a:rPr lang="en-US" b="1" dirty="0" err="1"/>
              <a:t>nações</a:t>
            </a:r>
            <a:r>
              <a:rPr lang="en-US" b="1" dirty="0"/>
              <a:t> (</a:t>
            </a:r>
            <a:r>
              <a:rPr lang="en-US" b="1" dirty="0" err="1"/>
              <a:t>águas</a:t>
            </a:r>
            <a:r>
              <a:rPr lang="en-US" b="1" dirty="0"/>
              <a:t> – vs. 15).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religião</a:t>
            </a:r>
            <a:r>
              <a:rPr lang="en-US" b="1" dirty="0"/>
              <a:t> tem </a:t>
            </a:r>
            <a:r>
              <a:rPr lang="en-US" b="1" dirty="0" err="1"/>
              <a:t>envolvido</a:t>
            </a:r>
            <a:r>
              <a:rPr lang="en-US" b="1" dirty="0"/>
              <a:t> </a:t>
            </a:r>
            <a:r>
              <a:rPr lang="en-US" b="1" dirty="0" err="1"/>
              <a:t>governos</a:t>
            </a:r>
            <a:r>
              <a:rPr lang="en-US" b="1" dirty="0"/>
              <a:t> do </a:t>
            </a:r>
            <a:r>
              <a:rPr lang="en-US" b="1" dirty="0" err="1"/>
              <a:t>mundo</a:t>
            </a:r>
            <a:r>
              <a:rPr lang="en-US" b="1" dirty="0"/>
              <a:t> no </a:t>
            </a:r>
            <a:r>
              <a:rPr lang="en-US" b="1" dirty="0" err="1"/>
              <a:t>seu</a:t>
            </a:r>
            <a:r>
              <a:rPr lang="en-US" b="1" dirty="0"/>
              <a:t> </a:t>
            </a:r>
            <a:r>
              <a:rPr lang="en-US" b="1" dirty="0" err="1"/>
              <a:t>engando</a:t>
            </a:r>
            <a:r>
              <a:rPr lang="en-US" b="1" dirty="0"/>
              <a:t>, </a:t>
            </a:r>
            <a:r>
              <a:rPr lang="en-US" b="1" dirty="0" err="1"/>
              <a:t>junto</a:t>
            </a:r>
            <a:r>
              <a:rPr lang="en-US" b="1" dirty="0"/>
              <a:t> com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povos</a:t>
            </a:r>
            <a:r>
              <a:rPr lang="en-US" b="1" dirty="0"/>
              <a:t> do </a:t>
            </a:r>
            <a:r>
              <a:rPr lang="en-US" b="1" dirty="0" err="1"/>
              <a:t>mundo</a:t>
            </a:r>
            <a:r>
              <a:rPr lang="en-US" b="1" dirty="0"/>
              <a:t>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 </a:t>
            </a:r>
            <a:r>
              <a:rPr lang="pt-BR" b="1" i="1" dirty="0"/>
              <a:t>E depois destas coisas vi descer do céu outro anjo, que tinha grande poder, e a terra foi iluminada com a sua glória.</a:t>
            </a:r>
            <a:r>
              <a:rPr lang="pt-BR" b="1" i="1" baseline="30000" dirty="0"/>
              <a:t> 2 </a:t>
            </a:r>
            <a:r>
              <a:rPr lang="pt-BR" b="1" i="1" dirty="0"/>
              <a:t>E clamou fortemente com grande voz, dizendo: Caiu, caiu a grande Babilônia, e se tornou morada de demônios, e covil de todo espírito imundo, e esconderijo de toda ave imunda e </a:t>
            </a:r>
            <a:r>
              <a:rPr lang="pt-BR" b="1" i="1" dirty="0" err="1"/>
              <a:t>odiável</a:t>
            </a:r>
            <a:r>
              <a:rPr lang="pt-BR" b="1" i="1" dirty="0"/>
              <a:t>.</a:t>
            </a:r>
          </a:p>
          <a:p>
            <a:endParaRPr lang="pt-BR" b="1" i="1" dirty="0"/>
          </a:p>
          <a:p>
            <a:r>
              <a:rPr lang="pt-BR" b="1" dirty="0"/>
              <a:t>A queda de Babilônia, capital do Império Romano Mundial, será devastadora e completa.</a:t>
            </a:r>
            <a:endParaRPr lang="en-US" b="1" baseline="30000" dirty="0"/>
          </a:p>
          <a:p>
            <a:endParaRPr lang="en-US" b="1" i="1" baseline="30000" dirty="0"/>
          </a:p>
          <a:p>
            <a:endParaRPr lang="en-US" b="1" i="1" dirty="0"/>
          </a:p>
          <a:p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Pronunciamento da Queda (18:1-8)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3 </a:t>
            </a:r>
            <a:r>
              <a:rPr lang="pt-BR" b="1" i="1" dirty="0"/>
              <a:t>Porque todas as nações beberam do vinho da ira da sua fornicação, e os reis da terra se fornicaram com ela; e os mercadores da terra se enriqueceram com a abundância de suas delícias.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pt-BR" b="1" dirty="0"/>
              <a:t>Sua queda é porque tem enganado o mundo inteiro com sua religião falsa e comercio mundano. Os dois levando as pessoas longe de Deus.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Pronunciamento da Queda (18:1-8)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en-US" b="1" i="1" baseline="30000" dirty="0"/>
              <a:t> </a:t>
            </a:r>
            <a:r>
              <a:rPr lang="pt-BR" b="1" i="1" baseline="30000" dirty="0"/>
              <a:t>4 </a:t>
            </a:r>
            <a:r>
              <a:rPr lang="pt-BR" b="1" i="1" dirty="0"/>
              <a:t>E ouvi outra voz do céu, que dizia: Sai dela, povo meu, para que não sejas participante dos seus pecados, e para que não incorras nas suas pragas.</a:t>
            </a:r>
            <a:r>
              <a:rPr lang="pt-BR" b="1" i="1" baseline="30000" dirty="0"/>
              <a:t> 5 </a:t>
            </a:r>
            <a:r>
              <a:rPr lang="pt-BR" b="1" i="1" dirty="0"/>
              <a:t>Porque já os seus pecados se acumularam até ao céu, e Deus se lembrou das </a:t>
            </a:r>
            <a:r>
              <a:rPr lang="pt-BR" b="1" i="1" dirty="0" err="1"/>
              <a:t>iniqüidades</a:t>
            </a:r>
            <a:r>
              <a:rPr lang="pt-BR" b="1" i="1" dirty="0"/>
              <a:t> dela.</a:t>
            </a:r>
            <a:r>
              <a:rPr lang="pt-BR" b="1" i="1" baseline="30000" dirty="0"/>
              <a:t> 6 </a:t>
            </a:r>
            <a:r>
              <a:rPr lang="pt-BR" b="1" i="1" dirty="0"/>
              <a:t>Tornai-lhe a dar como ela vos tem dado, e retribuí-lhe em dobro conforme as suas obras; no cálice em que vos deu de beber, dai-lhe a ela em dobro</a:t>
            </a:r>
            <a:r>
              <a:rPr lang="en-US" b="1" i="1" dirty="0"/>
              <a:t>.</a:t>
            </a:r>
          </a:p>
          <a:p>
            <a:endParaRPr lang="en-US" b="1" i="1" dirty="0"/>
          </a:p>
          <a:p>
            <a:r>
              <a:rPr lang="en-US" b="1" dirty="0"/>
              <a:t>Principio </a:t>
            </a:r>
            <a:r>
              <a:rPr lang="en-US" b="1" dirty="0" err="1"/>
              <a:t>bíblico</a:t>
            </a:r>
            <a:r>
              <a:rPr lang="en-US" b="1" dirty="0"/>
              <a:t> de </a:t>
            </a:r>
            <a:r>
              <a:rPr lang="en-US" b="1" dirty="0" err="1"/>
              <a:t>não</a:t>
            </a:r>
            <a:r>
              <a:rPr lang="en-US" b="1" dirty="0"/>
              <a:t> ser </a:t>
            </a:r>
            <a:r>
              <a:rPr lang="en-US" b="1" dirty="0" err="1"/>
              <a:t>companheiro</a:t>
            </a:r>
            <a:r>
              <a:rPr lang="en-US" b="1" dirty="0"/>
              <a:t> do </a:t>
            </a:r>
            <a:r>
              <a:rPr lang="en-US" b="1" dirty="0" err="1"/>
              <a:t>mundo</a:t>
            </a:r>
            <a:r>
              <a:rPr lang="en-US" b="1" dirty="0"/>
              <a:t> – 2 </a:t>
            </a:r>
            <a:r>
              <a:rPr lang="en-US" b="1" dirty="0" err="1"/>
              <a:t>Coríntios</a:t>
            </a:r>
            <a:r>
              <a:rPr lang="en-US" b="1" dirty="0"/>
              <a:t> 6:14-17. 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Pronunciamento da Queda (18:1-8)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en-US" b="1" i="1" baseline="30000" dirty="0"/>
              <a:t> </a:t>
            </a:r>
            <a:r>
              <a:rPr lang="pt-BR" b="1" i="1" baseline="30000" dirty="0"/>
              <a:t>4 </a:t>
            </a:r>
            <a:r>
              <a:rPr lang="pt-BR" b="1" i="1" dirty="0"/>
              <a:t>E ouvi outra voz do céu, que dizia: Sai dela, povo meu, para que não sejas participante dos seus pecados, e para que não incorras nas suas pragas.</a:t>
            </a:r>
            <a:r>
              <a:rPr lang="pt-BR" b="1" i="1" baseline="30000" dirty="0"/>
              <a:t> 5 </a:t>
            </a:r>
            <a:r>
              <a:rPr lang="pt-BR" b="1" i="1" dirty="0"/>
              <a:t>Porque já os seus pecados se acumularam até ao céu, e Deus se lembrou das </a:t>
            </a:r>
            <a:r>
              <a:rPr lang="pt-BR" b="1" i="1" dirty="0" err="1"/>
              <a:t>iniqüidades</a:t>
            </a:r>
            <a:r>
              <a:rPr lang="pt-BR" b="1" i="1" dirty="0"/>
              <a:t> dela.</a:t>
            </a:r>
            <a:r>
              <a:rPr lang="pt-BR" b="1" i="1" baseline="30000" dirty="0"/>
              <a:t> 6 </a:t>
            </a:r>
            <a:r>
              <a:rPr lang="pt-BR" b="1" i="1" dirty="0"/>
              <a:t>Tornai-lhe a dar como ela vos tem dado, e retribuí-lhe em dobro conforme as suas obras; no cálice em que vos deu de beber, dai-lhe a ela em dobro</a:t>
            </a:r>
            <a:r>
              <a:rPr lang="en-US" b="1" i="1" dirty="0"/>
              <a:t>.</a:t>
            </a:r>
          </a:p>
          <a:p>
            <a:endParaRPr lang="en-US" b="1" i="1" dirty="0"/>
          </a:p>
          <a:p>
            <a:r>
              <a:rPr lang="en-US" b="1" dirty="0"/>
              <a:t>Principio </a:t>
            </a:r>
            <a:r>
              <a:rPr lang="en-US" b="1" dirty="0" err="1"/>
              <a:t>bíblico</a:t>
            </a:r>
            <a:r>
              <a:rPr lang="en-US" b="1" dirty="0"/>
              <a:t> de </a:t>
            </a:r>
            <a:r>
              <a:rPr lang="en-US" b="1" dirty="0" err="1"/>
              <a:t>não</a:t>
            </a:r>
            <a:r>
              <a:rPr lang="en-US" b="1" dirty="0"/>
              <a:t> ser </a:t>
            </a:r>
            <a:r>
              <a:rPr lang="en-US" b="1" dirty="0" err="1"/>
              <a:t>companheiro</a:t>
            </a:r>
            <a:r>
              <a:rPr lang="en-US" b="1" dirty="0"/>
              <a:t> do </a:t>
            </a:r>
            <a:r>
              <a:rPr lang="en-US" b="1" dirty="0" err="1"/>
              <a:t>mundo</a:t>
            </a:r>
            <a:r>
              <a:rPr lang="en-US" b="1" dirty="0"/>
              <a:t> – 2 </a:t>
            </a:r>
            <a:r>
              <a:rPr lang="en-US" b="1" dirty="0" err="1"/>
              <a:t>Coríntios</a:t>
            </a:r>
            <a:r>
              <a:rPr lang="en-US" b="1" dirty="0"/>
              <a:t> 6:14-17.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Pronunciamento da Queda (18:1-8)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136904" cy="415498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2400" b="1" baseline="30000" dirty="0">
                <a:latin typeface="Arial" pitchFamily="34" charset="0"/>
                <a:cs typeface="Arial" pitchFamily="34" charset="0"/>
              </a:rPr>
              <a:t>14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Não vos prendais a um jugo desigual com os infiéis; porque, que sociedade tem a justiça com a injustiça? E que comunhão tem a luz com as trevas?</a:t>
            </a:r>
            <a:r>
              <a:rPr lang="pt-BR" sz="2400" b="1" baseline="30000" dirty="0">
                <a:latin typeface="Arial" pitchFamily="34" charset="0"/>
                <a:cs typeface="Arial" pitchFamily="34" charset="0"/>
              </a:rPr>
              <a:t> 15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que concórdia há entre Cristo e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Belial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? Ou que parte tem o fiel com o infiel?</a:t>
            </a:r>
            <a:r>
              <a:rPr lang="pt-BR" sz="2400" b="1" baseline="30000" dirty="0">
                <a:latin typeface="Arial" pitchFamily="34" charset="0"/>
                <a:cs typeface="Arial" pitchFamily="34" charset="0"/>
              </a:rPr>
              <a:t> 16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 que consenso tem o templo de Deus com os ídolos? Porque vós sois o templo do Deus vivente, como Deus disse: Neles habitarei, e entre eles andarei; e eu serei o seu Deus e eles serão o meu povo.</a:t>
            </a:r>
            <a:r>
              <a:rPr lang="pt-BR" sz="2400" b="1" baseline="30000" dirty="0">
                <a:latin typeface="Arial" pitchFamily="34" charset="0"/>
                <a:cs typeface="Arial" pitchFamily="34" charset="0"/>
              </a:rPr>
              <a:t> 17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Por isso saí do meio deles, e apartai-vos, diz o Senhor; E não toqueis nada imundo, E eu vos receberei;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7 </a:t>
            </a:r>
            <a:r>
              <a:rPr lang="pt-BR" b="1" i="1" dirty="0"/>
              <a:t>Quanto ela se glorificou, e em delícias esteve, foi-lhe outro tanto de tormento e pranto; porque diz em seu coração: Estou assentada como rainha, e não sou viúva, e não verei o pranto.</a:t>
            </a:r>
            <a:r>
              <a:rPr lang="pt-BR" b="1" i="1" baseline="30000" dirty="0"/>
              <a:t> 8 </a:t>
            </a:r>
            <a:r>
              <a:rPr lang="pt-BR" b="1" i="1" dirty="0"/>
              <a:t>Portanto, num dia virão as suas pragas, a morte, e o pranto, e a fome; e será queimada no fogo; porque é forte o Senhor Deus que a julga.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en-US" b="1" dirty="0" err="1"/>
              <a:t>Ela</a:t>
            </a:r>
            <a:r>
              <a:rPr lang="en-US" b="1" dirty="0"/>
              <a:t> </a:t>
            </a:r>
            <a:r>
              <a:rPr lang="en-US" b="1" dirty="0" err="1"/>
              <a:t>estava</a:t>
            </a:r>
            <a:r>
              <a:rPr lang="en-US" b="1" dirty="0"/>
              <a:t> </a:t>
            </a:r>
            <a:r>
              <a:rPr lang="en-US" b="1" dirty="0" err="1"/>
              <a:t>cheio</a:t>
            </a:r>
            <a:r>
              <a:rPr lang="en-US" b="1" dirty="0"/>
              <a:t> de </a:t>
            </a:r>
            <a:r>
              <a:rPr lang="en-US" b="1" dirty="0" err="1"/>
              <a:t>orgulho</a:t>
            </a:r>
            <a:r>
              <a:rPr lang="en-US" b="1" dirty="0"/>
              <a:t>, </a:t>
            </a:r>
            <a:r>
              <a:rPr lang="en-US" b="1" dirty="0" err="1"/>
              <a:t>pensando</a:t>
            </a:r>
            <a:r>
              <a:rPr lang="en-US" b="1" dirty="0"/>
              <a:t> </a:t>
            </a:r>
            <a:r>
              <a:rPr lang="en-US" b="1" dirty="0" err="1"/>
              <a:t>somente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mesmo</a:t>
            </a:r>
            <a:r>
              <a:rPr lang="en-US" b="1" dirty="0"/>
              <a:t>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 O Pronunciamento da Queda (18:1-8)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9 </a:t>
            </a:r>
            <a:r>
              <a:rPr lang="pt-BR" b="1" i="1" dirty="0"/>
              <a:t>E os reis da terra, que fornicaram com ela, e viveram em delícias, a chorarão, e sobre ela prantearão, quando virem a fumaça do seu incêndio;</a:t>
            </a:r>
            <a:r>
              <a:rPr lang="pt-BR" b="1" i="1" baseline="30000" dirty="0"/>
              <a:t> 10 </a:t>
            </a:r>
            <a:r>
              <a:rPr lang="pt-BR" b="1" i="1" dirty="0"/>
              <a:t>Estando de longe pelo temor do seu tormento, dizendo: Ai! ai daquela grande cidade de Babilônia, aquela forte cidade! pois em uma hora veio o seu juízo.</a:t>
            </a:r>
          </a:p>
          <a:p>
            <a:endParaRPr lang="pt-BR" b="1" dirty="0"/>
          </a:p>
          <a:p>
            <a:r>
              <a:rPr lang="pt-BR" b="1" dirty="0"/>
              <a:t>O materialismo é o centro da sociedade.</a:t>
            </a:r>
            <a:r>
              <a:rPr lang="pt-BR" b="1" baseline="30000" dirty="0"/>
              <a:t> </a:t>
            </a:r>
            <a:r>
              <a:rPr lang="en-US" b="1" baseline="30000" dirty="0"/>
              <a:t> </a:t>
            </a:r>
          </a:p>
          <a:p>
            <a:endParaRPr lang="en-US" b="1" baseline="30000" dirty="0"/>
          </a:p>
          <a:p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Angústia No Mundo (18:9-19)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11 </a:t>
            </a:r>
            <a:r>
              <a:rPr lang="pt-BR" b="1" i="1" dirty="0"/>
              <a:t>E sobre ela choram e lamentam os mercadores da terra; porque ninguém mais compra as suas mercadorias:</a:t>
            </a:r>
            <a:r>
              <a:rPr lang="pt-BR" b="1" i="1" baseline="30000" dirty="0"/>
              <a:t> 12 </a:t>
            </a:r>
            <a:r>
              <a:rPr lang="pt-BR" b="1" i="1" dirty="0"/>
              <a:t>Mercadorias de ouro, e de prata, e de pedras preciosas, e de pérolas, e de linho fino, e de púrpura, e de seda, e de escarlata; e toda a madeira odorífera, e todo o vaso de marfim, e todo o vaso de madeira preciosíssima, de bronze e de ferro, e de mármore;</a:t>
            </a:r>
            <a:r>
              <a:rPr lang="pt-BR" b="1" i="1" baseline="30000" dirty="0"/>
              <a:t> 13 </a:t>
            </a:r>
            <a:r>
              <a:rPr lang="pt-BR" b="1" i="1" dirty="0"/>
              <a:t>E canela, e perfume, e mirra, e incenso, e vinho, e azeite, e flor de farinha, e trigo, e gado, e ovelhas; e cavalos, e carros, e corpos e almas de homens.</a:t>
            </a:r>
            <a:r>
              <a:rPr lang="pt-BR" b="1" i="1" baseline="30000" dirty="0"/>
              <a:t> </a:t>
            </a:r>
            <a:r>
              <a:rPr lang="en-US" b="1" i="1" baseline="30000" dirty="0"/>
              <a:t> 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Angústia No Mundo (18:9-19)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14 </a:t>
            </a:r>
            <a:r>
              <a:rPr lang="pt-BR" b="1" i="1" dirty="0"/>
              <a:t>E o fruto do desejo da tua alma foi-se de ti; e todas as coisas gostosas e excelentes se foram de ti, e não mais as acharás.</a:t>
            </a:r>
            <a:r>
              <a:rPr lang="pt-BR" b="1" i="1" baseline="30000" dirty="0"/>
              <a:t> 15 </a:t>
            </a:r>
            <a:r>
              <a:rPr lang="pt-BR" b="1" i="1" dirty="0"/>
              <a:t>Os mercadores destas coisas, que dela se enriqueceram, estarão de longe, pelo temor do seu tormento, chorando e lamentando,</a:t>
            </a:r>
            <a:r>
              <a:rPr lang="pt-BR" b="1" i="1" baseline="30000" dirty="0"/>
              <a:t> 16 </a:t>
            </a:r>
            <a:r>
              <a:rPr lang="pt-BR" b="1" i="1" dirty="0"/>
              <a:t>E dizendo: Ai, ai daquela grande cidade! que estava vestida de linho fino, de púrpura, de escarlata; e adornada com ouro e pedras preciosas e pérolas! porque numa hora foram assoladas tantas riquezas.</a:t>
            </a:r>
            <a:r>
              <a:rPr lang="pt-BR" b="1" i="1" baseline="30000" dirty="0"/>
              <a:t> </a:t>
            </a:r>
            <a:r>
              <a:rPr lang="en-US" b="1" i="1" baseline="30000" dirty="0"/>
              <a:t> </a:t>
            </a:r>
            <a:endParaRPr lang="pt-BR" i="1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Angústia No Mundo (18:9-19)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baseline="30000" dirty="0"/>
              <a:t> </a:t>
            </a:r>
            <a:r>
              <a:rPr lang="pt-BR" b="1" i="1" baseline="30000" dirty="0"/>
              <a:t>17 </a:t>
            </a:r>
            <a:r>
              <a:rPr lang="pt-BR" b="1" i="1" dirty="0"/>
              <a:t>E todo piloto, e todo o que navega em naus, e todo marinheiro, e todos os que negociam no mar se puseram de longe;</a:t>
            </a:r>
            <a:r>
              <a:rPr lang="pt-BR" b="1" i="1" baseline="30000" dirty="0"/>
              <a:t> 18 </a:t>
            </a:r>
            <a:r>
              <a:rPr lang="pt-BR" b="1" i="1" dirty="0"/>
              <a:t>E, vendo a fumaça do seu incêndio, clamaram, dizendo: Que cidade é semelhante a esta grande cidade?</a:t>
            </a:r>
            <a:r>
              <a:rPr lang="pt-BR" b="1" i="1" baseline="30000" dirty="0"/>
              <a:t> 19 </a:t>
            </a:r>
            <a:r>
              <a:rPr lang="pt-BR" b="1" i="1" dirty="0"/>
              <a:t>E lançaram pó sobre as suas cabeças, e clamaram, chorando, e lamentando, e dizendo: Ai, ai daquela grande cidade! na qual todos os que tinham naus no mar se enriqueceram em razão da sua opulência; porque numa hora foi assolada.</a:t>
            </a:r>
            <a:r>
              <a:rPr lang="en-US" b="1" i="1" dirty="0"/>
              <a:t>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A Angústia No Mundo (18:9-19)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20 </a:t>
            </a:r>
            <a:r>
              <a:rPr lang="pt-BR" b="1" i="1" dirty="0"/>
              <a:t>Alegra-te sobre ela, ó céu, e vós, santos apóstolos e profetas; porque já Deus julgou a vossa causa quanto a ela. </a:t>
            </a:r>
          </a:p>
          <a:p>
            <a:endParaRPr lang="pt-BR" b="1" i="1" dirty="0"/>
          </a:p>
          <a:p>
            <a:endParaRPr lang="pt-BR" b="1" i="1" dirty="0"/>
          </a:p>
          <a:p>
            <a:pPr algn="ctr"/>
            <a:r>
              <a:rPr lang="pt-BR" b="1" i="1" dirty="0"/>
              <a:t>VITÓRIA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 A Alegria No Céu (18:20-24)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3 </a:t>
            </a:r>
            <a:r>
              <a:rPr lang="pt-BR" b="1" i="1" dirty="0"/>
              <a:t>E levou-me em espírito a um deserto, e vi uma mulher assentada sobre uma besta de cor de escarlata, que estava cheia de nomes de blasfêmia, e tinha sete cabeças e dez chifres.</a:t>
            </a:r>
            <a:r>
              <a:rPr lang="pt-BR" b="1" i="1" baseline="30000" dirty="0"/>
              <a:t> 4 </a:t>
            </a:r>
            <a:r>
              <a:rPr lang="pt-BR" b="1" i="1" dirty="0"/>
              <a:t>E a mulher estava vestida de púrpura e de escarlata, e adornada com ouro, e pedras preciosas e pérolas; e tinha na sua mão um cálice de ouro cheio das abominações e da imundícia da sua fornicação;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pt-BR" b="1" dirty="0"/>
              <a:t>Daqui um pouco e vai explicar as sete cabeças e dez chifres. 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21 </a:t>
            </a:r>
            <a:r>
              <a:rPr lang="pt-BR" b="1" i="1" dirty="0"/>
              <a:t>E um forte anjo levantou uma pedra como uma grande mó, e lançou-a no mar, dizendo: Com igual ímpeto será lançada Babilônia, aquela grande cidade, e não será jamais achada.</a:t>
            </a:r>
            <a:r>
              <a:rPr lang="pt-BR" b="1" i="1" baseline="30000" dirty="0"/>
              <a:t> 22 </a:t>
            </a:r>
            <a:r>
              <a:rPr lang="pt-BR" b="1" i="1" dirty="0"/>
              <a:t>E em ti não se ouvirá mais a voz de harpistas, e de músicos, e de flautistas, e de trombeteiros, e nenhum artífice de arte alguma se achará mais em ti; e ruído de mó em ti não se ouvirá mais;</a:t>
            </a:r>
            <a:r>
              <a:rPr lang="pt-BR" b="1" i="1" baseline="30000" dirty="0"/>
              <a:t> 23 </a:t>
            </a:r>
            <a:r>
              <a:rPr lang="pt-BR" b="1" i="1" dirty="0"/>
              <a:t>E luz de candeia não mais luzirá em ti, e voz de esposo e de esposa não mais em ti se ouvirá; porque os teus mercadores eram os grandes da terra; porque todas as nações foram enganadas pelas tuas feitiçarias.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 A Alegria No Céu (18:20-24)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24 </a:t>
            </a:r>
            <a:r>
              <a:rPr lang="pt-BR" b="1" i="1" dirty="0"/>
              <a:t>E nela se achou o sangue dos profetas, e dos santos, e de todos os que foram mortos na terra.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926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Política e Comercial (18)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  A Alegria No Céu (18:20-24)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07904" y="1052736"/>
            <a:ext cx="4176464" cy="136815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ounded Rectangle 7"/>
          <p:cNvSpPr/>
          <p:nvPr/>
        </p:nvSpPr>
        <p:spPr>
          <a:xfrm>
            <a:off x="5580112" y="2467382"/>
            <a:ext cx="936104" cy="4390618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3 </a:t>
            </a:r>
            <a:r>
              <a:rPr lang="pt-BR" b="1" i="1" dirty="0"/>
              <a:t>E levou-me em espírito a um deserto, e vi uma mulher assentada sobre uma besta de cor de escarlata, que estava cheia de nomes de blasfêmia, e tinha sete cabeças e dez chifres.</a:t>
            </a:r>
            <a:r>
              <a:rPr lang="pt-BR" b="1" i="1" baseline="30000" dirty="0"/>
              <a:t> 4 </a:t>
            </a:r>
            <a:r>
              <a:rPr lang="pt-BR" b="1" i="1" dirty="0"/>
              <a:t>E a mulher estava vestida de púrpura e de escarlata, e adornada com ouro, e pedras preciosas e pérolas; e tinha na sua mão um cálice de ouro cheio das abominações e da imundícia da sua fornicação;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pt-BR" b="1" dirty="0"/>
              <a:t>Esta religião falsa é vestida de púrpura, escarlata, ouro, pedras preciosas, etc. Quer dizer que é muito rica. 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 3 </a:t>
            </a:r>
            <a:r>
              <a:rPr lang="pt-BR" b="1" i="1" dirty="0"/>
              <a:t>E levou-me em espírito a um deserto, e vi uma mulher assentada sobre uma besta de cor de escarlata, que estava cheia de nomes de blasfêmia, e tinha sete cabeças e dez chifres.</a:t>
            </a:r>
            <a:r>
              <a:rPr lang="pt-BR" b="1" i="1" baseline="30000" dirty="0"/>
              <a:t> 4 </a:t>
            </a:r>
            <a:r>
              <a:rPr lang="pt-BR" b="1" i="1" dirty="0"/>
              <a:t>E a mulher estava vestida de púrpura e de escarlata, e adornada com ouro, e pedras preciosas e pérolas; e tinha na sua mão um cálice de ouro cheio das abominações e da imundícia da sua fornicação;</a:t>
            </a:r>
            <a:r>
              <a:rPr lang="en-US" b="1" i="1" dirty="0"/>
              <a:t> </a:t>
            </a:r>
          </a:p>
          <a:p>
            <a:endParaRPr lang="en-US" b="1" i="1" dirty="0"/>
          </a:p>
          <a:p>
            <a:r>
              <a:rPr lang="pt-BR" b="1" dirty="0"/>
              <a:t>A fornicação fala sobre </a:t>
            </a:r>
            <a:r>
              <a:rPr lang="pt-BR" b="1"/>
              <a:t>religião falsa, </a:t>
            </a:r>
            <a:r>
              <a:rPr lang="pt-BR" b="1" dirty="0"/>
              <a:t>que invés de adorar Deus foi atrás de deuses falsos.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r>
              <a:rPr lang="pt-BR" b="1" i="1" baseline="30000" dirty="0"/>
              <a:t>5 </a:t>
            </a:r>
            <a:r>
              <a:rPr lang="pt-BR" b="1" i="1" dirty="0"/>
              <a:t>E na sua testa estava escrito o nome: Mistério, a grande Babilônia, a mãe das prostituições e abominações da terra.</a:t>
            </a:r>
          </a:p>
          <a:p>
            <a:endParaRPr lang="pt-BR" b="1" i="1" dirty="0"/>
          </a:p>
          <a:p>
            <a:r>
              <a:rPr lang="pt-BR" b="1" dirty="0"/>
              <a:t>Mistério, a grande Babilônia fala da religião falsa antiga: os Mistérios de Babilônia. Tem sua  origem com Ninrode (Gên. 10:8-9, 1 Cron. 1:10, Miqueias 5:6). </a:t>
            </a:r>
            <a:endParaRPr lang="pt-BR" b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44016" y="116632"/>
            <a:ext cx="8892480" cy="12618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Babilônia Religiosa - A Igreja Apóstata (17)</a:t>
            </a:r>
          </a:p>
          <a:p>
            <a:pPr algn="ctr"/>
            <a:r>
              <a:rPr lang="pt-BR" sz="3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Prostituta Descrita (17:1-7)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11403</TotalTime>
  <Words>5320</Words>
  <Application>Microsoft Office PowerPoint</Application>
  <PresentationFormat>On-screen Show (4:3)</PresentationFormat>
  <Paragraphs>550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Arial Black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O Esboço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Jeremy Tyler</cp:lastModifiedBy>
  <cp:revision>29</cp:revision>
  <dcterms:created xsi:type="dcterms:W3CDTF">2016-06-21T15:24:50Z</dcterms:created>
  <dcterms:modified xsi:type="dcterms:W3CDTF">2017-05-13T13:33:34Z</dcterms:modified>
</cp:coreProperties>
</file>